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86" r:id="rId3"/>
    <p:sldId id="302" r:id="rId4"/>
    <p:sldId id="287" r:id="rId5"/>
    <p:sldId id="305" r:id="rId6"/>
    <p:sldId id="300" r:id="rId7"/>
    <p:sldId id="299" r:id="rId8"/>
    <p:sldId id="288" r:id="rId9"/>
    <p:sldId id="284" r:id="rId10"/>
    <p:sldId id="285" r:id="rId11"/>
    <p:sldId id="312" r:id="rId12"/>
    <p:sldId id="310" r:id="rId13"/>
    <p:sldId id="298" r:id="rId14"/>
    <p:sldId id="301" r:id="rId15"/>
    <p:sldId id="293" r:id="rId16"/>
    <p:sldId id="306" r:id="rId17"/>
    <p:sldId id="311" r:id="rId18"/>
    <p:sldId id="309" r:id="rId19"/>
    <p:sldId id="273" r:id="rId20"/>
  </p:sldIdLst>
  <p:sldSz cx="18288000" cy="10287000"/>
  <p:notesSz cx="6858000" cy="9144000"/>
  <p:embeddedFontLst>
    <p:embeddedFont>
      <p:font typeface="Baskerville Display PT" panose="020B0604020202020204" charset="0"/>
      <p:regular r:id="rId22"/>
    </p:embeddedFont>
    <p:embeddedFont>
      <p:font typeface="Baskerville Old Face" panose="02020602080505020303" pitchFamily="18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FS Didot" panose="020B0604020202020204" charset="0"/>
      <p:regular r:id="rId28"/>
    </p:embeddedFon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</p:embeddedFont>
    <p:embeddedFont>
      <p:font typeface="Inter Bold" panose="020B0604020202020204" charset="0"/>
      <p:regular r:id="rId38"/>
    </p:embeddedFont>
    <p:embeddedFont>
      <p:font typeface="Muli Bold" panose="020B0604020202020204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E3D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D7054-8BFF-1BA9-2C27-BEDD2ABCA4B6}" v="2" dt="2023-08-20T22:50:07.248"/>
    <p1510:client id="{3B5DF988-E553-F080-F829-96A49D1B00C8}" v="11" dt="2023-08-20T13:49:36.915"/>
    <p1510:client id="{4C258991-EF3F-2B49-8E80-9F89CA4F9D6A}" v="2016" dt="2023-08-21T00:21:46.599"/>
    <p1510:client id="{8BF67D2F-D6A8-482B-AE11-1CE4743C8B9C}" v="3832" dt="2023-08-21T02:24:44.812"/>
    <p1510:client id="{929F5869-ED37-0180-C5F9-60909591122E}" v="48" dt="2023-08-20T23:55:53.355"/>
    <p1510:client id="{A400B3C0-122B-CA02-E85A-375A7DEFAB2C}" v="94" dt="2023-08-20T18:56:06.046"/>
    <p1510:client id="{DD44E35B-4107-A52E-FF33-04A0CF221EB2}" v="91" dt="2023-08-20T23:09:52.443"/>
    <p1510:client id="{E9661671-5148-3C4B-8A1D-B7843551FAC3}" v="5787" dt="2023-08-21T02:22:57.5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9D4B0-0317-A644-838E-0900B667584C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255F6-0A79-D149-B094-0B3DB07E3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6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DA378-8039-9543-A7BF-AD520717A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9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ara.com/product/stylish-denim-jacke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drive/folders/1VTBG73Njr_42XRaGCYn0yoENe9I1DIf8?usp=sharing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46" t="-71800" b="-13682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171643" y="3028435"/>
            <a:ext cx="13183880" cy="804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4"/>
              </a:lnSpc>
            </a:pPr>
            <a:r>
              <a:rPr lang="en-US" sz="30604">
                <a:solidFill>
                  <a:srgbClr val="FFFFFF"/>
                </a:solidFill>
                <a:latin typeface="GFS Didot"/>
              </a:rPr>
              <a:t>ZARA</a:t>
            </a:r>
          </a:p>
          <a:p>
            <a:pPr algn="ctr">
              <a:lnSpc>
                <a:spcPts val="30604"/>
              </a:lnSpc>
            </a:pPr>
            <a:endParaRPr lang="en-US" sz="30604">
              <a:solidFill>
                <a:srgbClr val="FFFFFF"/>
              </a:solidFill>
              <a:latin typeface="GFS Didot"/>
            </a:endParaRPr>
          </a:p>
        </p:txBody>
      </p:sp>
      <p:sp>
        <p:nvSpPr>
          <p:cNvPr id="4" name="Freeform 4"/>
          <p:cNvSpPr/>
          <p:nvPr/>
        </p:nvSpPr>
        <p:spPr>
          <a:xfrm rot="-2794791">
            <a:off x="12652856" y="8533068"/>
            <a:ext cx="738862" cy="738862"/>
          </a:xfrm>
          <a:custGeom>
            <a:avLst/>
            <a:gdLst/>
            <a:ahLst/>
            <a:cxnLst/>
            <a:rect l="l" t="t" r="r" b="b"/>
            <a:pathLst>
              <a:path w="738862" h="738862">
                <a:moveTo>
                  <a:pt x="0" y="0"/>
                </a:moveTo>
                <a:lnTo>
                  <a:pt x="738862" y="0"/>
                </a:lnTo>
                <a:lnTo>
                  <a:pt x="738862" y="738863"/>
                </a:lnTo>
                <a:lnTo>
                  <a:pt x="0" y="73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 rot="-2794791">
            <a:off x="7006252" y="8514018"/>
            <a:ext cx="738862" cy="738862"/>
          </a:xfrm>
          <a:custGeom>
            <a:avLst/>
            <a:gdLst/>
            <a:ahLst/>
            <a:cxnLst/>
            <a:rect l="l" t="t" r="r" b="b"/>
            <a:pathLst>
              <a:path w="738862" h="738862">
                <a:moveTo>
                  <a:pt x="0" y="0"/>
                </a:moveTo>
                <a:lnTo>
                  <a:pt x="738862" y="0"/>
                </a:lnTo>
                <a:lnTo>
                  <a:pt x="738862" y="738863"/>
                </a:lnTo>
                <a:lnTo>
                  <a:pt x="0" y="73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2509047" y="6657371"/>
            <a:ext cx="12509072" cy="1241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99"/>
              </a:lnSpc>
            </a:pPr>
            <a:r>
              <a:rPr lang="en-US" sz="9999" spc="-499">
                <a:solidFill>
                  <a:srgbClr val="FFFFFF"/>
                </a:solidFill>
                <a:latin typeface="GFS Didot"/>
              </a:rPr>
              <a:t>Team 7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4887D42-46E8-F23C-BB34-D099DC9A3C06}"/>
              </a:ext>
            </a:extLst>
          </p:cNvPr>
          <p:cNvSpPr txBox="1"/>
          <p:nvPr/>
        </p:nvSpPr>
        <p:spPr>
          <a:xfrm>
            <a:off x="288152" y="8954505"/>
            <a:ext cx="5827114" cy="104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Arham Anwar</a:t>
            </a: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Arnav Gupta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Kazuya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Hayashi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280668-A0ED-8962-8204-EF8C54B3A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1"/>
          <a:stretch/>
        </p:blipFill>
        <p:spPr>
          <a:xfrm>
            <a:off x="152400" y="1957067"/>
            <a:ext cx="14935200" cy="74338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reeform 3"/>
          <p:cNvSpPr/>
          <p:nvPr/>
        </p:nvSpPr>
        <p:spPr>
          <a:xfrm rot="1321696">
            <a:off x="15095378" y="-2441747"/>
            <a:ext cx="5015461" cy="4805723"/>
          </a:xfrm>
          <a:custGeom>
            <a:avLst/>
            <a:gdLst/>
            <a:ahLst/>
            <a:cxnLst/>
            <a:rect l="l" t="t" r="r" b="b"/>
            <a:pathLst>
              <a:path w="5015461" h="4805723">
                <a:moveTo>
                  <a:pt x="0" y="0"/>
                </a:moveTo>
                <a:lnTo>
                  <a:pt x="5015460" y="0"/>
                </a:lnTo>
                <a:lnTo>
                  <a:pt x="5015460" y="4805724"/>
                </a:lnTo>
                <a:lnTo>
                  <a:pt x="0" y="480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-146957" y="542986"/>
            <a:ext cx="18696213" cy="65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DEADSTOCK PREDICTION BY ‘SKU</a:t>
            </a:r>
            <a:r>
              <a:rPr lang="en-US" sz="50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’</a:t>
            </a:r>
          </a:p>
        </p:txBody>
      </p:sp>
      <p:sp>
        <p:nvSpPr>
          <p:cNvPr id="4" name="Freeform 4"/>
          <p:cNvSpPr/>
          <p:nvPr/>
        </p:nvSpPr>
        <p:spPr>
          <a:xfrm rot="2017188">
            <a:off x="-1602967" y="9280376"/>
            <a:ext cx="5425053" cy="4106194"/>
          </a:xfrm>
          <a:custGeom>
            <a:avLst/>
            <a:gdLst/>
            <a:ahLst/>
            <a:cxnLst/>
            <a:rect l="l" t="t" r="r" b="b"/>
            <a:pathLst>
              <a:path w="5425053" h="5198187">
                <a:moveTo>
                  <a:pt x="0" y="0"/>
                </a:moveTo>
                <a:lnTo>
                  <a:pt x="5425053" y="0"/>
                </a:lnTo>
                <a:lnTo>
                  <a:pt x="5425053" y="5198187"/>
                </a:lnTo>
                <a:lnTo>
                  <a:pt x="0" y="519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6BAB1160-53F2-B229-B194-2805FA6F3BD2}"/>
              </a:ext>
            </a:extLst>
          </p:cNvPr>
          <p:cNvSpPr txBox="1"/>
          <p:nvPr/>
        </p:nvSpPr>
        <p:spPr>
          <a:xfrm>
            <a:off x="15264983" y="3800951"/>
            <a:ext cx="2794417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>
                <a:solidFill>
                  <a:srgbClr val="000000"/>
                </a:solidFill>
                <a:latin typeface="Muli Bold"/>
              </a:rPr>
              <a:t>Identify SKUs not doing well</a:t>
            </a:r>
          </a:p>
          <a:p>
            <a:pPr algn="ctr"/>
            <a:r>
              <a:rPr lang="en-US" sz="2800">
                <a:solidFill>
                  <a:srgbClr val="000000"/>
                </a:solidFill>
                <a:latin typeface="Muli Bold"/>
              </a:rPr>
              <a:t>in the national supply chain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E680940D-382D-A25B-5478-DEB228711888}"/>
              </a:ext>
            </a:extLst>
          </p:cNvPr>
          <p:cNvSpPr txBox="1"/>
          <p:nvPr/>
        </p:nvSpPr>
        <p:spPr>
          <a:xfrm>
            <a:off x="15449374" y="7388304"/>
            <a:ext cx="2425633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Muli Bold"/>
              </a:rPr>
              <a:t>And products that are doing well</a:t>
            </a:r>
          </a:p>
        </p:txBody>
      </p:sp>
      <p:sp>
        <p:nvSpPr>
          <p:cNvPr id="11" name="AutoShape 4" descr="Problem SVG Vector Icon">
            <a:extLst>
              <a:ext uri="{FF2B5EF4-FFF2-40B4-BE49-F238E27FC236}">
                <a16:creationId xmlns:a16="http://schemas.microsoft.com/office/drawing/2014/main" id="{A53003A0-2812-49B4-8BA6-976DB7DC65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-1866900"/>
            <a:ext cx="7162800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Problem SVG Vector Icon">
            <a:extLst>
              <a:ext uri="{FF2B5EF4-FFF2-40B4-BE49-F238E27FC236}">
                <a16:creationId xmlns:a16="http://schemas.microsoft.com/office/drawing/2014/main" id="{44E23E4C-1E1B-CE4A-1084-42DAA5571C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8" descr="Problem SVG Vector Icon">
            <a:extLst>
              <a:ext uri="{FF2B5EF4-FFF2-40B4-BE49-F238E27FC236}">
                <a16:creationId xmlns:a16="http://schemas.microsoft.com/office/drawing/2014/main" id="{B021B366-18A3-D927-C689-0191B492FB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1905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36DDFE4-F386-3098-0F73-66A05BB45E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16744" y="2491307"/>
            <a:ext cx="970134" cy="970134"/>
          </a:xfrm>
          <a:prstGeom prst="rect">
            <a:avLst/>
          </a:prstGeom>
        </p:spPr>
      </p:pic>
      <p:pic>
        <p:nvPicPr>
          <p:cNvPr id="21" name="Graphic 20" descr="Dollar with solid fill">
            <a:extLst>
              <a:ext uri="{FF2B5EF4-FFF2-40B4-BE49-F238E27FC236}">
                <a16:creationId xmlns:a16="http://schemas.microsoft.com/office/drawing/2014/main" id="{EC6AB2AB-94A4-7E79-3F33-D6D3107937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52473" y="6518810"/>
            <a:ext cx="822855" cy="822855"/>
          </a:xfrm>
          <a:prstGeom prst="rect">
            <a:avLst/>
          </a:prstGeom>
        </p:spPr>
      </p:pic>
      <p:pic>
        <p:nvPicPr>
          <p:cNvPr id="23" name="Graphic 22" descr="Add with solid fill">
            <a:extLst>
              <a:ext uri="{FF2B5EF4-FFF2-40B4-BE49-F238E27FC236}">
                <a16:creationId xmlns:a16="http://schemas.microsoft.com/office/drawing/2014/main" id="{C585C480-3BAF-B9F4-36C2-C608BF2F78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015062" y="6690755"/>
            <a:ext cx="496031" cy="496031"/>
          </a:xfrm>
          <a:prstGeom prst="rect">
            <a:avLst/>
          </a:prstGeom>
        </p:spPr>
      </p:pic>
      <p:pic>
        <p:nvPicPr>
          <p:cNvPr id="24" name="Graphic 23" descr="Dollar with solid fill">
            <a:extLst>
              <a:ext uri="{FF2B5EF4-FFF2-40B4-BE49-F238E27FC236}">
                <a16:creationId xmlns:a16="http://schemas.microsoft.com/office/drawing/2014/main" id="{1082D278-E788-A46C-91A2-5921017048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0223" y="6513122"/>
            <a:ext cx="822855" cy="822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E34C1-4F71-A542-2141-86ED5465F03A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</p:spTree>
    <p:extLst>
      <p:ext uri="{BB962C8B-B14F-4D97-AF65-F5344CB8AC3E}">
        <p14:creationId xmlns:p14="http://schemas.microsoft.com/office/powerpoint/2010/main" val="406989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36BF0F-F65E-010C-3E73-CFB02606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47" y="3932645"/>
            <a:ext cx="5838189" cy="3125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A3EDF2-16BF-AB8C-0CE8-943C1D52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69" y="2942733"/>
            <a:ext cx="5897161" cy="299575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42BDAA-9F09-252D-3E69-86B36E7347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50054" y="3972854"/>
            <a:ext cx="8951994" cy="52762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669467" y="7460585"/>
            <a:ext cx="848522" cy="412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0262" y="7500053"/>
            <a:ext cx="6229364" cy="140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‘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Dumpstock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Push’ Feature lets the sales managers </a:t>
            </a:r>
            <a:r>
              <a:rPr lang="en-US" sz="2000">
                <a:solidFill>
                  <a:srgbClr val="504C44"/>
                </a:solidFill>
                <a:latin typeface="Inter"/>
              </a:rPr>
              <a:t>push products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to ’hot items’ or ‘discount items’ </a:t>
            </a:r>
            <a:r>
              <a:rPr lang="en-US" sz="2000">
                <a:solidFill>
                  <a:srgbClr val="504C44"/>
                </a:solidFill>
                <a:latin typeface="Inter"/>
              </a:rPr>
              <a:t>to mitigate 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the bullwhip effect, wherein the items list can be </a:t>
            </a:r>
            <a:r>
              <a:rPr lang="en-US" sz="2000">
                <a:solidFill>
                  <a:srgbClr val="504C44"/>
                </a:solidFill>
                <a:latin typeface="Inter"/>
              </a:rPr>
              <a:t>retrieved from the </a:t>
            </a:r>
            <a:r>
              <a:rPr lang="en-US" sz="2000" dirty="0" err="1">
                <a:solidFill>
                  <a:srgbClr val="504C44"/>
                </a:solidFill>
                <a:latin typeface="Inter"/>
              </a:rPr>
              <a:t>sku</a:t>
            </a:r>
            <a:r>
              <a:rPr lang="en-US" sz="2000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000">
                <a:solidFill>
                  <a:srgbClr val="504C44"/>
                </a:solidFill>
                <a:latin typeface="Inter"/>
              </a:rPr>
              <a:t>analysis function</a:t>
            </a:r>
            <a:endParaRPr lang="en-US" sz="2000" dirty="0">
              <a:solidFill>
                <a:srgbClr val="504C44"/>
              </a:solidFill>
              <a:latin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48019" y="2381379"/>
            <a:ext cx="70079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8814" y="2371854"/>
            <a:ext cx="7564845" cy="104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504C44"/>
                </a:solidFill>
                <a:latin typeface="Inter"/>
              </a:rPr>
              <a:t>Breakdown by geography to isolate problem geographically if there is any correlation with geography. E.g. Montreal being more fashion leaning, is more likely to reject SKUs out of trend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9E7CEB9-F65A-CDAF-2D40-8C6CF5208103}"/>
              </a:ext>
            </a:extLst>
          </p:cNvPr>
          <p:cNvSpPr txBox="1"/>
          <p:nvPr/>
        </p:nvSpPr>
        <p:spPr>
          <a:xfrm>
            <a:off x="-146957" y="542986"/>
            <a:ext cx="18696213" cy="66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4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SKU ‘HOT LIST’ ACTIVATION</a:t>
            </a:r>
            <a:endParaRPr lang="en-US" sz="5000" spc="250" dirty="0">
              <a:solidFill>
                <a:srgbClr val="000000">
                  <a:alpha val="69804"/>
                </a:srgbClr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BEBB59-5C0D-C584-A053-5C9443D86F91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339814-D32B-374A-79A0-27BF5CD65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671" y="1755035"/>
            <a:ext cx="5908955" cy="313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48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47210" y="227001"/>
            <a:ext cx="16149382" cy="723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spc="799">
              <a:latin typeface="Baskerville Old Face"/>
              <a:ea typeface="+mj-ea"/>
              <a:cs typeface="+mj-cs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4D6E2-B993-C38B-B4D5-32EDB7AF4920}"/>
              </a:ext>
            </a:extLst>
          </p:cNvPr>
          <p:cNvSpPr txBox="1"/>
          <p:nvPr/>
        </p:nvSpPr>
        <p:spPr>
          <a:xfrm>
            <a:off x="1155162" y="2170618"/>
            <a:ext cx="4299285" cy="586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1: Event Based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B1E73-77DD-E4A6-730D-E48A0168982D}"/>
              </a:ext>
            </a:extLst>
          </p:cNvPr>
          <p:cNvSpPr txBox="1"/>
          <p:nvPr/>
        </p:nvSpPr>
        <p:spPr>
          <a:xfrm>
            <a:off x="10725750" y="2228995"/>
            <a:ext cx="3416965" cy="57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8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2: HOT ITEM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BC4236-58D4-297C-D19A-9BBAA436D55B}"/>
              </a:ext>
            </a:extLst>
          </p:cNvPr>
          <p:cNvCxnSpPr/>
          <p:nvPr/>
        </p:nvCxnSpPr>
        <p:spPr>
          <a:xfrm>
            <a:off x="8839200" y="2101516"/>
            <a:ext cx="0" cy="7299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>
            <a:extLst>
              <a:ext uri="{FF2B5EF4-FFF2-40B4-BE49-F238E27FC236}">
                <a16:creationId xmlns:a16="http://schemas.microsoft.com/office/drawing/2014/main" id="{338CB10E-5E1D-48C8-4A12-A379412C68E0}"/>
              </a:ext>
            </a:extLst>
          </p:cNvPr>
          <p:cNvSpPr txBox="1"/>
          <p:nvPr/>
        </p:nvSpPr>
        <p:spPr>
          <a:xfrm>
            <a:off x="963385" y="3764768"/>
            <a:ext cx="7122565" cy="7610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The bot provides guides users to find the perfect </a:t>
            </a:r>
            <a:r>
              <a:rPr lang="en-US" sz="2400" b="1" dirty="0">
                <a:latin typeface="Helvetica" pitchFamily="2" charset="0"/>
                <a:ea typeface="Inter" panose="020B0604020202020204" charset="0"/>
              </a:rPr>
              <a:t>outfit for a specific event based</a:t>
            </a:r>
            <a:r>
              <a:rPr lang="en-US" sz="2400" dirty="0">
                <a:latin typeface="Helvetica" pitchFamily="2" charset="0"/>
                <a:ea typeface="Inter" panose="020B0604020202020204" charset="0"/>
              </a:rPr>
              <a:t> on their preferences</a:t>
            </a:r>
          </a:p>
          <a:p>
            <a:pPr marL="114300">
              <a:spcAft>
                <a:spcPts val="600"/>
              </a:spcAft>
            </a:pPr>
            <a:endParaRPr lang="en-US" sz="2400" dirty="0">
              <a:latin typeface="Helvetica" pitchFamily="2" charset="0"/>
              <a:ea typeface="Inter" panose="020B0604020202020204" charset="0"/>
            </a:endParaRPr>
          </a:p>
          <a:p>
            <a:pPr marL="4572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It asks for the type of events and user preferences such as color, size, and price</a:t>
            </a:r>
            <a:endParaRPr lang="en-US" sz="2400">
              <a:latin typeface="Helvetica" pitchFamily="2" charset="0"/>
              <a:ea typeface="Inter" panose="020B0604020202020204" charset="0"/>
            </a:endParaRPr>
          </a:p>
          <a:p>
            <a:pPr marL="114300">
              <a:spcAft>
                <a:spcPts val="600"/>
              </a:spcAft>
            </a:pPr>
            <a:endParaRPr lang="en-US" sz="2400" dirty="0">
              <a:latin typeface="Helvetica" pitchFamily="2" charset="0"/>
              <a:ea typeface="Inter" panose="020B060402020202020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It filters the data and find one item to recommend. Additionally, it finds items that complement the recommended item, utilizing the user preference it obtained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91CA39B-6812-9A1F-3A40-708DD908E626}"/>
              </a:ext>
            </a:extLst>
          </p:cNvPr>
          <p:cNvSpPr txBox="1"/>
          <p:nvPr/>
        </p:nvSpPr>
        <p:spPr>
          <a:xfrm>
            <a:off x="963385" y="507474"/>
            <a:ext cx="1652339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chemeClr val="tx1">
                    <a:alpha val="69804"/>
                  </a:schemeClr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ITEM RECOMMENDATION - CUSTOMER</a:t>
            </a:r>
            <a:endParaRPr lang="en-US" sz="5000" spc="250" dirty="0">
              <a:solidFill>
                <a:schemeClr val="tx1">
                  <a:alpha val="69804"/>
                </a:schemeClr>
              </a:solidFill>
              <a:latin typeface="Baskerville Old Face" panose="02020602080505020303" pitchFamily="18" charset="77"/>
              <a:ea typeface="Baskerville" panose="02020502070401020303" pitchFamily="18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D102547-A276-8AAA-795C-167DEA857CED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4589625-BBCF-11EE-B02B-8BEB0E8126B6}"/>
              </a:ext>
            </a:extLst>
          </p:cNvPr>
          <p:cNvSpPr txBox="1"/>
          <p:nvPr/>
        </p:nvSpPr>
        <p:spPr>
          <a:xfrm>
            <a:off x="10010273" y="3868250"/>
            <a:ext cx="7122565" cy="7610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The bot provides recommendations for trendy clothing items based on user preferences</a:t>
            </a:r>
          </a:p>
          <a:p>
            <a:pPr marL="114300">
              <a:spcAft>
                <a:spcPts val="600"/>
              </a:spcAft>
            </a:pPr>
            <a:endParaRPr lang="en-US" sz="2400" dirty="0">
              <a:latin typeface="Helvetica" pitchFamily="2" charset="0"/>
              <a:ea typeface="Inter" panose="020B0604020202020204" charset="0"/>
            </a:endParaRPr>
          </a:p>
          <a:p>
            <a:pPr marL="4572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It prompts the user for their preferred color, size, and price range for clothing items</a:t>
            </a:r>
          </a:p>
          <a:p>
            <a:pPr marL="114300">
              <a:spcAft>
                <a:spcPts val="600"/>
              </a:spcAft>
            </a:pPr>
            <a:endParaRPr lang="en-US" sz="2400" dirty="0">
              <a:latin typeface="Helvetica" pitchFamily="2" charset="0"/>
              <a:ea typeface="Inter" panose="020B060402020202020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It sorts the filtered </a:t>
            </a:r>
            <a:r>
              <a:rPr lang="en-US" sz="2400" b="1" dirty="0">
                <a:latin typeface="Helvetica" pitchFamily="2" charset="0"/>
                <a:ea typeface="Inter" panose="020B0604020202020204" charset="0"/>
              </a:rPr>
              <a:t>items by popularity and trendiness scores</a:t>
            </a:r>
            <a:r>
              <a:rPr lang="en-US" sz="2400" dirty="0">
                <a:latin typeface="Helvetica" pitchFamily="2" charset="0"/>
                <a:ea typeface="Inter" panose="020B0604020202020204" charset="0"/>
              </a:rPr>
              <a:t> in descending order.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  <a:ea typeface="Inter" panose="020B0604020202020204" charset="0"/>
              </a:rPr>
              <a:t>Recommends </a:t>
            </a:r>
            <a:r>
              <a:rPr lang="en-US" sz="2400" b="1" dirty="0">
                <a:latin typeface="Helvetica" pitchFamily="2" charset="0"/>
                <a:ea typeface="Inter" panose="020B0604020202020204" charset="0"/>
              </a:rPr>
              <a:t>the top-rated item</a:t>
            </a:r>
            <a:r>
              <a:rPr lang="en-US" sz="2400" dirty="0">
                <a:latin typeface="Helvetica" pitchFamily="2" charset="0"/>
                <a:ea typeface="Inter" panose="020B0604020202020204" charset="0"/>
              </a:rPr>
              <a:t> to the user, considering popularity and trendiness scores.</a:t>
            </a:r>
          </a:p>
        </p:txBody>
      </p:sp>
      <p:pic>
        <p:nvPicPr>
          <p:cNvPr id="14" name="Picture 13" descr="Person fixing bow tie">
            <a:extLst>
              <a:ext uri="{FF2B5EF4-FFF2-40B4-BE49-F238E27FC236}">
                <a16:creationId xmlns:a16="http://schemas.microsoft.com/office/drawing/2014/main" id="{D3805304-3AD4-6F40-6A6C-74D7E84B2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67" y="2095103"/>
            <a:ext cx="2350761" cy="1567174"/>
          </a:xfrm>
          <a:prstGeom prst="rect">
            <a:avLst/>
          </a:prstGeom>
        </p:spPr>
      </p:pic>
      <p:pic>
        <p:nvPicPr>
          <p:cNvPr id="16" name="Picture 15" descr="Woman wearing a hat">
            <a:extLst>
              <a:ext uri="{FF2B5EF4-FFF2-40B4-BE49-F238E27FC236}">
                <a16:creationId xmlns:a16="http://schemas.microsoft.com/office/drawing/2014/main" id="{C3E1C317-D1BF-21CA-4D3C-0E5E83CD5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076" y="2026976"/>
            <a:ext cx="2351793" cy="15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47210" y="227001"/>
            <a:ext cx="16149382" cy="7230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spc="799">
              <a:latin typeface="Baskerville Old Face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744F4-F90B-776E-D7D4-8C499C3DB823}"/>
              </a:ext>
            </a:extLst>
          </p:cNvPr>
          <p:cNvSpPr txBox="1"/>
          <p:nvPr/>
        </p:nvSpPr>
        <p:spPr>
          <a:xfrm>
            <a:off x="548482" y="144083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i="0" u="sng">
                <a:effectLst/>
                <a:latin typeface="Söhne"/>
              </a:rPr>
              <a:t>Preparing for a Casual </a:t>
            </a:r>
            <a:r>
              <a:rPr lang="en-CA" sz="2800" b="1" u="sng">
                <a:latin typeface="Söhne"/>
              </a:rPr>
              <a:t>Outing</a:t>
            </a:r>
            <a:endParaRPr lang="ja-JP" altLang="en-US" sz="2800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29EED-FC57-6E32-B2A9-E2F879732BC7}"/>
              </a:ext>
            </a:extLst>
          </p:cNvPr>
          <p:cNvSpPr txBox="1"/>
          <p:nvPr/>
        </p:nvSpPr>
        <p:spPr>
          <a:xfrm>
            <a:off x="661674" y="2306612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i="0" dirty="0">
                <a:effectLst/>
                <a:latin typeface="Söhne"/>
              </a:rPr>
              <a:t>Bot:</a:t>
            </a:r>
            <a:r>
              <a:rPr lang="en-CA" sz="2400" b="0" i="0" dirty="0">
                <a:solidFill>
                  <a:srgbClr val="374151"/>
                </a:solidFill>
                <a:effectLst/>
                <a:latin typeface="Söhne"/>
              </a:rPr>
              <a:t> "Hello! What's the occasion you're dressing up for?" </a:t>
            </a:r>
          </a:p>
          <a:p>
            <a:r>
              <a:rPr lang="en-CA" sz="2400" b="1" i="0" dirty="0">
                <a:effectLst/>
                <a:latin typeface="Söhne"/>
              </a:rPr>
              <a:t>User Input:</a:t>
            </a:r>
            <a:r>
              <a:rPr lang="en-CA" sz="2400" b="0" i="0" dirty="0">
                <a:solidFill>
                  <a:srgbClr val="374151"/>
                </a:solidFill>
                <a:effectLst/>
                <a:latin typeface="Söhne"/>
              </a:rPr>
              <a:t> "Just a casual hangout with friends."</a:t>
            </a:r>
            <a:endParaRPr lang="ja-JP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FD616-D236-7AB9-B705-A4516872EB19}"/>
              </a:ext>
            </a:extLst>
          </p:cNvPr>
          <p:cNvSpPr txBox="1"/>
          <p:nvPr/>
        </p:nvSpPr>
        <p:spPr>
          <a:xfrm>
            <a:off x="914575" y="4869094"/>
            <a:ext cx="63847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Output: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"Great! It looks like you're attending a 'Casual and Everyday Wear' event."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A7630-34B3-8BB9-3FEB-CE94F8106596}"/>
              </a:ext>
            </a:extLst>
          </p:cNvPr>
          <p:cNvSpPr txBox="1"/>
          <p:nvPr/>
        </p:nvSpPr>
        <p:spPr>
          <a:xfrm>
            <a:off x="1018468" y="7318435"/>
            <a:ext cx="71527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User Input: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Preferred color: "Blue"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Preferred size: "Medium"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Preferred price range: "Medium"</a:t>
            </a:r>
          </a:p>
          <a:p>
            <a:pPr algn="l"/>
            <a:endParaRPr lang="en-CA" sz="240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3B681B-3E0B-4E9A-7A24-2ACA75E73D37}"/>
              </a:ext>
            </a:extLst>
          </p:cNvPr>
          <p:cNvSpPr txBox="1"/>
          <p:nvPr/>
        </p:nvSpPr>
        <p:spPr>
          <a:xfrm>
            <a:off x="9269042" y="1659766"/>
            <a:ext cx="81242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Filter Items:</a:t>
            </a:r>
          </a:p>
          <a:p>
            <a:pPr algn="l"/>
            <a:r>
              <a:rPr lang="en-CA" sz="2400">
                <a:solidFill>
                  <a:srgbClr val="374151"/>
                </a:solidFill>
                <a:latin typeface="Söhne"/>
              </a:rPr>
              <a:t>Select items that match with user preferences</a:t>
            </a:r>
            <a:r>
              <a:rPr lang="en-CA" sz="2400" dirty="0">
                <a:solidFill>
                  <a:srgbClr val="374151"/>
                </a:solidFill>
                <a:latin typeface="Söhne"/>
              </a:rPr>
              <a:t>. If the ”deadstock switch” is on, filters out other items here</a:t>
            </a:r>
            <a:endParaRPr lang="en-CA" sz="240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C297F-70E9-4ECC-01B1-AC656443BC0A}"/>
              </a:ext>
            </a:extLst>
          </p:cNvPr>
          <p:cNvSpPr txBox="1"/>
          <p:nvPr/>
        </p:nvSpPr>
        <p:spPr>
          <a:xfrm>
            <a:off x="8856116" y="7324043"/>
            <a:ext cx="4475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Recommendation: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Name: Casual Denim Jacket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Size: Medium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Color: Blue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Price: $</a:t>
            </a:r>
            <a:r>
              <a:rPr lang="en-CA" sz="2400">
                <a:solidFill>
                  <a:srgbClr val="374151"/>
                </a:solidFill>
                <a:latin typeface="Söhne"/>
              </a:rPr>
              <a:t>35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URL: [Link to Item]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3A9701-3EE0-0807-3E7B-D63591618246}"/>
              </a:ext>
            </a:extLst>
          </p:cNvPr>
          <p:cNvSpPr txBox="1"/>
          <p:nvPr/>
        </p:nvSpPr>
        <p:spPr>
          <a:xfrm>
            <a:off x="13744813" y="7249822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Complementary Item: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Name: Graphic Print T-Shirt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Size: Medium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Color: Blue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Price: $25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URL: [Link to Item]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6BE781B-B00D-45F4-7D0F-8A0758489BFE}"/>
              </a:ext>
            </a:extLst>
          </p:cNvPr>
          <p:cNvSpPr/>
          <p:nvPr/>
        </p:nvSpPr>
        <p:spPr>
          <a:xfrm>
            <a:off x="3806578" y="3857624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0C6F3CC5-EB24-F87C-F3F4-77000DB73632}"/>
              </a:ext>
            </a:extLst>
          </p:cNvPr>
          <p:cNvSpPr/>
          <p:nvPr/>
        </p:nvSpPr>
        <p:spPr>
          <a:xfrm>
            <a:off x="3858301" y="6387263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E4B59F-C269-1DAC-6756-50E69390C977}"/>
              </a:ext>
            </a:extLst>
          </p:cNvPr>
          <p:cNvSpPr txBox="1"/>
          <p:nvPr/>
        </p:nvSpPr>
        <p:spPr>
          <a:xfrm>
            <a:off x="4342328" y="3836215"/>
            <a:ext cx="1025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>
                <a:solidFill>
                  <a:srgbClr val="374151"/>
                </a:solidFill>
                <a:latin typeface="Söhne"/>
              </a:rPr>
              <a:t>+ identify  the event</a:t>
            </a:r>
            <a:endParaRPr lang="ja-JP" altLang="en-US" sz="24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74F30-FE03-7298-3CD6-29AC1A08FA22}"/>
              </a:ext>
            </a:extLst>
          </p:cNvPr>
          <p:cNvSpPr txBox="1"/>
          <p:nvPr/>
        </p:nvSpPr>
        <p:spPr>
          <a:xfrm>
            <a:off x="4438303" y="6408859"/>
            <a:ext cx="326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>
                <a:solidFill>
                  <a:srgbClr val="374151"/>
                </a:solidFill>
                <a:latin typeface="Söhne"/>
              </a:rPr>
              <a:t>+ get user preferences</a:t>
            </a:r>
            <a:endParaRPr lang="ja-JP" altLang="en-US" sz="2400" b="1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A02AB9-FE1C-AFA9-1B7D-583683748BB8}"/>
              </a:ext>
            </a:extLst>
          </p:cNvPr>
          <p:cNvCxnSpPr/>
          <p:nvPr/>
        </p:nvCxnSpPr>
        <p:spPr>
          <a:xfrm>
            <a:off x="8552503" y="1815795"/>
            <a:ext cx="0" cy="713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A8A4FD5-3676-D148-885F-36D4713ACF5E}"/>
              </a:ext>
            </a:extLst>
          </p:cNvPr>
          <p:cNvSpPr txBox="1"/>
          <p:nvPr/>
        </p:nvSpPr>
        <p:spPr>
          <a:xfrm>
            <a:off x="9692482" y="3783956"/>
            <a:ext cx="72774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Find Complimentary Items: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It searches for items with the same event category, matching color, and size as the recommended item</a:t>
            </a:r>
            <a:endParaRPr lang="en-CA" sz="2400" b="1">
              <a:solidFill>
                <a:srgbClr val="374151"/>
              </a:solidFill>
              <a:latin typeface="Söhne"/>
            </a:endParaRPr>
          </a:p>
          <a:p>
            <a:pPr algn="l"/>
            <a:endParaRPr lang="en-CA" sz="2400" b="1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24D085DD-B595-0D2D-6CA0-120B7BAA60F5}"/>
              </a:ext>
            </a:extLst>
          </p:cNvPr>
          <p:cNvSpPr/>
          <p:nvPr/>
        </p:nvSpPr>
        <p:spPr>
          <a:xfrm>
            <a:off x="11709603" y="2884909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BF1196-0DE8-D4E7-940B-334C05B4A86A}"/>
              </a:ext>
            </a:extLst>
          </p:cNvPr>
          <p:cNvSpPr txBox="1"/>
          <p:nvPr/>
        </p:nvSpPr>
        <p:spPr>
          <a:xfrm>
            <a:off x="12888464" y="3062219"/>
            <a:ext cx="1025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>
                <a:solidFill>
                  <a:srgbClr val="374151"/>
                </a:solidFill>
                <a:latin typeface="Söhne"/>
              </a:rPr>
              <a:t>+ recommending item</a:t>
            </a:r>
            <a:endParaRPr lang="ja-JP" altLang="en-US" sz="2400" b="1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C877FE9C-F854-F307-D3C3-BB9306B79644}"/>
              </a:ext>
            </a:extLst>
          </p:cNvPr>
          <p:cNvSpPr/>
          <p:nvPr/>
        </p:nvSpPr>
        <p:spPr>
          <a:xfrm>
            <a:off x="11709603" y="5585676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275762-F5B6-48E8-F937-497A4EECCCDA}"/>
              </a:ext>
            </a:extLst>
          </p:cNvPr>
          <p:cNvSpPr txBox="1"/>
          <p:nvPr/>
        </p:nvSpPr>
        <p:spPr>
          <a:xfrm>
            <a:off x="12201559" y="5550748"/>
            <a:ext cx="3961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>
                <a:solidFill>
                  <a:srgbClr val="374151"/>
                </a:solidFill>
                <a:latin typeface="Söhne"/>
              </a:rPr>
              <a:t>+ complimentary item</a:t>
            </a:r>
            <a:endParaRPr lang="ja-JP" altLang="en-US" sz="24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A50C57-4779-0F18-CCEE-09B4CAAEF59D}"/>
              </a:ext>
            </a:extLst>
          </p:cNvPr>
          <p:cNvSpPr txBox="1"/>
          <p:nvPr/>
        </p:nvSpPr>
        <p:spPr>
          <a:xfrm>
            <a:off x="8678637" y="6795035"/>
            <a:ext cx="3719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i="0" u="sng" dirty="0">
                <a:solidFill>
                  <a:srgbClr val="171616"/>
                </a:solidFill>
                <a:effectLst/>
                <a:latin typeface="SFMono-Regular" panose="020B0009000002000000" pitchFamily="49" charset="0"/>
              </a:rPr>
              <a:t>Here is our recommendation:</a:t>
            </a:r>
            <a:endParaRPr kumimoji="1" lang="ja-JP" altLang="en-US" sz="1600" b="1" u="sn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B9202-F1A2-05F3-6BF1-1FD5A6203A38}"/>
              </a:ext>
            </a:extLst>
          </p:cNvPr>
          <p:cNvSpPr txBox="1"/>
          <p:nvPr/>
        </p:nvSpPr>
        <p:spPr>
          <a:xfrm>
            <a:off x="13171619" y="6811164"/>
            <a:ext cx="49916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b="1" i="0" u="sng" dirty="0">
                <a:solidFill>
                  <a:srgbClr val="171616"/>
                </a:solidFill>
                <a:effectLst/>
                <a:latin typeface="SFMono-Regular" panose="020B0009000002000000" pitchFamily="49" charset="0"/>
              </a:rPr>
              <a:t>You might also be interested in this:</a:t>
            </a:r>
            <a:endParaRPr lang="ja-JP" altLang="en-US" sz="1600" b="1" u="sng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EBDF66-AF17-4172-EFAC-F17B4AC79260}"/>
              </a:ext>
            </a:extLst>
          </p:cNvPr>
          <p:cNvCxnSpPr>
            <a:cxnSpLocks/>
          </p:cNvCxnSpPr>
          <p:nvPr/>
        </p:nvCxnSpPr>
        <p:spPr>
          <a:xfrm>
            <a:off x="13057797" y="6572489"/>
            <a:ext cx="0" cy="3159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D260E551-F40B-7087-8A60-CCD849EFEB09}"/>
              </a:ext>
            </a:extLst>
          </p:cNvPr>
          <p:cNvSpPr txBox="1"/>
          <p:nvPr/>
        </p:nvSpPr>
        <p:spPr>
          <a:xfrm>
            <a:off x="-146957" y="542986"/>
            <a:ext cx="18696213" cy="65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EVENT BASED RECOMMENDATION - 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CC5E4-DE8A-8F4D-1345-AE44F1273630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</p:spTree>
    <p:extLst>
      <p:ext uri="{BB962C8B-B14F-4D97-AF65-F5344CB8AC3E}">
        <p14:creationId xmlns:p14="http://schemas.microsoft.com/office/powerpoint/2010/main" val="19931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4744F4-F90B-776E-D7D4-8C499C3DB823}"/>
              </a:ext>
            </a:extLst>
          </p:cNvPr>
          <p:cNvSpPr txBox="1"/>
          <p:nvPr/>
        </p:nvSpPr>
        <p:spPr>
          <a:xfrm>
            <a:off x="547862" y="1428126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i="0" u="sng">
                <a:effectLst/>
                <a:latin typeface="Söhne"/>
              </a:rPr>
              <a:t>Scenario: Exploring Trendy Clothing Recommendations</a:t>
            </a:r>
            <a:endParaRPr lang="ja-JP" altLang="en-US" sz="2800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29EED-FC57-6E32-B2A9-E2F879732BC7}"/>
              </a:ext>
            </a:extLst>
          </p:cNvPr>
          <p:cNvSpPr txBox="1"/>
          <p:nvPr/>
        </p:nvSpPr>
        <p:spPr>
          <a:xfrm>
            <a:off x="547862" y="2495536"/>
            <a:ext cx="8944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i="0">
                <a:effectLst/>
                <a:latin typeface="Söhne"/>
              </a:rPr>
              <a:t>User: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 "I'm looking for some trendy clothing options. Can you help?”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3B681B-3E0B-4E9A-7A24-2ACA75E73D37}"/>
              </a:ext>
            </a:extLst>
          </p:cNvPr>
          <p:cNvSpPr txBox="1"/>
          <p:nvPr/>
        </p:nvSpPr>
        <p:spPr>
          <a:xfrm>
            <a:off x="957078" y="8746027"/>
            <a:ext cx="81398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>
                <a:solidFill>
                  <a:srgbClr val="374151"/>
                </a:solidFill>
                <a:latin typeface="Söhne"/>
              </a:rPr>
              <a:t>Select items that match with user preferences</a:t>
            </a:r>
            <a:r>
              <a:rPr lang="en-CA" sz="2400" dirty="0">
                <a:solidFill>
                  <a:srgbClr val="374151"/>
                </a:solidFill>
                <a:latin typeface="Söhne"/>
              </a:rPr>
              <a:t>.  If the ”deadstock switch” is on, filters out other items here</a:t>
            </a:r>
            <a:endParaRPr lang="en-CA" sz="240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CA" sz="240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36BE781B-B00D-45F4-7D0F-8A0758489BFE}"/>
              </a:ext>
            </a:extLst>
          </p:cNvPr>
          <p:cNvSpPr/>
          <p:nvPr/>
        </p:nvSpPr>
        <p:spPr>
          <a:xfrm>
            <a:off x="3971967" y="3517854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0C6F3CC5-EB24-F87C-F3F4-77000DB73632}"/>
              </a:ext>
            </a:extLst>
          </p:cNvPr>
          <p:cNvSpPr/>
          <p:nvPr/>
        </p:nvSpPr>
        <p:spPr>
          <a:xfrm>
            <a:off x="3805377" y="7730605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74F30-FE03-7298-3CD6-29AC1A08FA22}"/>
              </a:ext>
            </a:extLst>
          </p:cNvPr>
          <p:cNvSpPr txBox="1"/>
          <p:nvPr/>
        </p:nvSpPr>
        <p:spPr>
          <a:xfrm>
            <a:off x="4451817" y="3453123"/>
            <a:ext cx="326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>
                <a:solidFill>
                  <a:srgbClr val="374151"/>
                </a:solidFill>
                <a:latin typeface="Söhne"/>
              </a:rPr>
              <a:t>+ get user preferences</a:t>
            </a:r>
            <a:endParaRPr lang="ja-JP" altLang="en-US" sz="2400" b="1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A02AB9-FE1C-AFA9-1B7D-583683748BB8}"/>
              </a:ext>
            </a:extLst>
          </p:cNvPr>
          <p:cNvCxnSpPr/>
          <p:nvPr/>
        </p:nvCxnSpPr>
        <p:spPr>
          <a:xfrm>
            <a:off x="9191091" y="2822743"/>
            <a:ext cx="0" cy="7133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BF1196-0DE8-D4E7-940B-334C05B4A86A}"/>
              </a:ext>
            </a:extLst>
          </p:cNvPr>
          <p:cNvSpPr txBox="1"/>
          <p:nvPr/>
        </p:nvSpPr>
        <p:spPr>
          <a:xfrm>
            <a:off x="13566987" y="6221565"/>
            <a:ext cx="10258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>
                <a:solidFill>
                  <a:srgbClr val="374151"/>
                </a:solidFill>
                <a:latin typeface="Söhne"/>
              </a:rPr>
              <a:t>+ recommending item</a:t>
            </a:r>
            <a:endParaRPr lang="ja-JP" altLang="en-US" sz="24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D49B1-74D2-FD12-1EE3-E7434A5F45E2}"/>
              </a:ext>
            </a:extLst>
          </p:cNvPr>
          <p:cNvSpPr txBox="1"/>
          <p:nvPr/>
        </p:nvSpPr>
        <p:spPr>
          <a:xfrm>
            <a:off x="547862" y="4532571"/>
            <a:ext cx="85196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Output: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Let's get started! Please provide your preferences:”</a:t>
            </a:r>
          </a:p>
          <a:p>
            <a:pPr algn="l"/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User Prompt:</a:t>
            </a:r>
            <a:endParaRPr lang="en-CA" sz="240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CA" sz="2400">
                <a:solidFill>
                  <a:srgbClr val="374151"/>
                </a:solidFill>
                <a:latin typeface="Söhne"/>
              </a:rPr>
              <a:t> &lt;shows available colors&gt; 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What's your preferred color?"</a:t>
            </a:r>
          </a:p>
          <a:p>
            <a:pPr algn="l"/>
            <a:r>
              <a:rPr lang="en-CA" sz="2400">
                <a:solidFill>
                  <a:srgbClr val="374151"/>
                </a:solidFill>
                <a:latin typeface="Söhne"/>
              </a:rPr>
              <a:t>&lt;shows available sizes&gt; 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What's your preferred size?"</a:t>
            </a:r>
          </a:p>
          <a:p>
            <a:pPr algn="l"/>
            <a:r>
              <a:rPr lang="en-CA" sz="2400">
                <a:solidFill>
                  <a:srgbClr val="374151"/>
                </a:solidFill>
                <a:latin typeface="Söhne"/>
              </a:rPr>
              <a:t>&lt;shows available price range &gt; 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What's your preferred price range?"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81CCF9-FF09-4C41-FAFE-5C4F6D70970C}"/>
              </a:ext>
            </a:extLst>
          </p:cNvPr>
          <p:cNvSpPr txBox="1"/>
          <p:nvPr/>
        </p:nvSpPr>
        <p:spPr>
          <a:xfrm>
            <a:off x="10441430" y="1895371"/>
            <a:ext cx="12225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Output: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Thank you for providing your preference! 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Let's find you some trendy items that match preferences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B4694-C1F4-97A3-4222-03F02541BA23}"/>
              </a:ext>
            </a:extLst>
          </p:cNvPr>
          <p:cNvSpPr txBox="1"/>
          <p:nvPr/>
        </p:nvSpPr>
        <p:spPr>
          <a:xfrm>
            <a:off x="10600205" y="4033019"/>
            <a:ext cx="6262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>
                <a:solidFill>
                  <a:srgbClr val="374151"/>
                </a:solidFill>
                <a:latin typeface="Söhne"/>
              </a:rPr>
              <a:t>S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ort the filtered items by popularity and trendiness scores</a:t>
            </a:r>
          </a:p>
          <a:p>
            <a:pPr algn="l"/>
            <a:r>
              <a:rPr lang="en-CA" sz="2400">
                <a:solidFill>
                  <a:srgbClr val="374151"/>
                </a:solidFill>
                <a:latin typeface="Söhne"/>
              </a:rPr>
              <a:t>C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heck if there are matching items that meet the user's preferences.</a:t>
            </a:r>
          </a:p>
          <a:p>
            <a:endParaRPr lang="ja-JP" altLang="en-US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A6FDC0-3671-3B37-3150-8950C660E78A}"/>
              </a:ext>
            </a:extLst>
          </p:cNvPr>
          <p:cNvSpPr txBox="1"/>
          <p:nvPr/>
        </p:nvSpPr>
        <p:spPr>
          <a:xfrm>
            <a:off x="10362891" y="7084125"/>
            <a:ext cx="70314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400" b="1" i="0">
                <a:solidFill>
                  <a:srgbClr val="374151"/>
                </a:solidFill>
                <a:effectLst/>
                <a:latin typeface="Söhne"/>
              </a:rPr>
              <a:t>Output:</a:t>
            </a:r>
            <a:endParaRPr lang="en-CA" sz="2400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I recommend 'Stylish Denim Jacket' by Zara!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Description: Stay trendy with this stylish denim jacket featuring a modern design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Price: $75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Category: Outerwear</a:t>
            </a:r>
          </a:p>
          <a:p>
            <a:pPr algn="l"/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You can check it out </a:t>
            </a:r>
            <a:r>
              <a:rPr lang="en-CA" sz="2400" b="0" i="0" u="sng">
                <a:solidFill>
                  <a:srgbClr val="374151"/>
                </a:solidFill>
                <a:effectLst/>
                <a:latin typeface="Söhne"/>
                <a:hlinkClick r:id="rId2"/>
              </a:rPr>
              <a:t>here</a:t>
            </a:r>
            <a:r>
              <a:rPr lang="en-CA" sz="24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F714C01-9991-39CA-9AA7-1351F6A4C48B}"/>
              </a:ext>
            </a:extLst>
          </p:cNvPr>
          <p:cNvSpPr/>
          <p:nvPr/>
        </p:nvSpPr>
        <p:spPr>
          <a:xfrm>
            <a:off x="13102131" y="3323052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887FA60-24D2-E212-6A5E-33476E0748E4}"/>
              </a:ext>
            </a:extLst>
          </p:cNvPr>
          <p:cNvSpPr/>
          <p:nvPr/>
        </p:nvSpPr>
        <p:spPr>
          <a:xfrm>
            <a:off x="13141579" y="6260919"/>
            <a:ext cx="240632" cy="5917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BCA65B-FF80-5ED1-1F26-A8EE01EBD32A}"/>
              </a:ext>
            </a:extLst>
          </p:cNvPr>
          <p:cNvSpPr txBox="1"/>
          <p:nvPr/>
        </p:nvSpPr>
        <p:spPr>
          <a:xfrm>
            <a:off x="13480627" y="3434254"/>
            <a:ext cx="289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i="0">
                <a:effectLst/>
                <a:latin typeface="Söhne"/>
              </a:rPr>
              <a:t>+ Identify trendy</a:t>
            </a:r>
            <a:r>
              <a:rPr lang="en-CA" sz="2000" b="1">
                <a:latin typeface="Söhne"/>
              </a:rPr>
              <a:t> </a:t>
            </a:r>
            <a:r>
              <a:rPr lang="en-CA" sz="2000" b="1" i="0">
                <a:effectLst/>
                <a:latin typeface="Söhne"/>
              </a:rPr>
              <a:t>item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CF7B6A-70BE-FB6C-0A30-A8F982305215}"/>
              </a:ext>
            </a:extLst>
          </p:cNvPr>
          <p:cNvSpPr txBox="1"/>
          <p:nvPr/>
        </p:nvSpPr>
        <p:spPr>
          <a:xfrm>
            <a:off x="4347334" y="7789860"/>
            <a:ext cx="12225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2000" b="1" i="0">
                <a:solidFill>
                  <a:srgbClr val="374151"/>
                </a:solidFill>
                <a:effectLst/>
                <a:latin typeface="Söhne"/>
              </a:rPr>
              <a:t>+ Filter Items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F571A1B-B4B5-078E-4F9E-D254C637D783}"/>
              </a:ext>
            </a:extLst>
          </p:cNvPr>
          <p:cNvSpPr txBox="1"/>
          <p:nvPr/>
        </p:nvSpPr>
        <p:spPr>
          <a:xfrm>
            <a:off x="-146957" y="542986"/>
            <a:ext cx="18696213" cy="65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HOT ITEM RECOMMENDATION - 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30666-BB48-E126-9D76-9A78E530B6AF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</p:spTree>
    <p:extLst>
      <p:ext uri="{BB962C8B-B14F-4D97-AF65-F5344CB8AC3E}">
        <p14:creationId xmlns:p14="http://schemas.microsoft.com/office/powerpoint/2010/main" val="14008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6F11D1-0945-8335-F767-2B5FE96D0B66}"/>
              </a:ext>
            </a:extLst>
          </p:cNvPr>
          <p:cNvSpPr txBox="1"/>
          <p:nvPr/>
        </p:nvSpPr>
        <p:spPr>
          <a:xfrm>
            <a:off x="1423633" y="2133596"/>
            <a:ext cx="7122565" cy="7610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a typeface="Inter" panose="020B0604020202020204" charset="0"/>
              </a:rPr>
              <a:t>One of the features of the chatbot allows the customer to apply for collaborations to promote the brand.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a typeface="Inter" panose="020B0604020202020204" charset="0"/>
              </a:rPr>
              <a:t>The bot looks up the Instagram name and checks if they are above a certain score threshold. Then it figures out the country and weather to match the </a:t>
            </a:r>
            <a:r>
              <a:rPr lang="en-US" sz="2400" dirty="0" err="1">
                <a:ea typeface="Inter" panose="020B0604020202020204" charset="0"/>
              </a:rPr>
              <a:t>zara</a:t>
            </a:r>
            <a:r>
              <a:rPr lang="en-US" sz="2400" dirty="0">
                <a:ea typeface="Inter" panose="020B0604020202020204" charset="0"/>
              </a:rPr>
              <a:t> collection – </a:t>
            </a:r>
            <a:r>
              <a:rPr lang="en-US" sz="2400" b="1" dirty="0">
                <a:ea typeface="Inter" panose="020B0604020202020204" charset="0"/>
              </a:rPr>
              <a:t>summer ,fall, winter or spring</a:t>
            </a:r>
            <a:r>
              <a:rPr lang="en-US" sz="2400" dirty="0">
                <a:ea typeface="Inter" panose="020B0604020202020204" charset="0"/>
              </a:rPr>
              <a:t>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a typeface="Inter" panose="020B0604020202020204" charset="0"/>
              </a:rPr>
              <a:t>The bot then gives them a suggestion to post and makes sure they tag @</a:t>
            </a:r>
            <a:r>
              <a:rPr lang="en-US" sz="2400" dirty="0" err="1">
                <a:ea typeface="Inter" panose="020B0604020202020204" charset="0"/>
              </a:rPr>
              <a:t>ZaraFashionBot</a:t>
            </a:r>
            <a:r>
              <a:rPr lang="en-US" sz="2400" dirty="0">
                <a:ea typeface="Inter" panose="020B0604020202020204" charset="0"/>
              </a:rPr>
              <a:t> – which then allows the bot to gather sentiment data from their posts’ comments.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ea typeface="Inter" panose="020B0604020202020204" charset="0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EEAB5F9C-ADDC-5247-E37A-8B45F5F3D9E8}"/>
              </a:ext>
            </a:extLst>
          </p:cNvPr>
          <p:cNvGrpSpPr/>
          <p:nvPr/>
        </p:nvGrpSpPr>
        <p:grpSpPr>
          <a:xfrm>
            <a:off x="1" y="0"/>
            <a:ext cx="1335634" cy="10287000"/>
            <a:chOff x="0" y="0"/>
            <a:chExt cx="3001758" cy="216746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0E3F2DC-3866-D211-9E6B-0464C94549F8}"/>
                </a:ext>
              </a:extLst>
            </p:cNvPr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52A45C9D-B879-1330-A6C2-513665385FA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5" name="Picture 14" descr="A person in a striped jumpsuit&#10;&#10;Description automatically generated">
            <a:extLst>
              <a:ext uri="{FF2B5EF4-FFF2-40B4-BE49-F238E27FC236}">
                <a16:creationId xmlns:a16="http://schemas.microsoft.com/office/drawing/2014/main" id="{144B3A74-79D8-64E7-950D-078B59A2B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087"/>
          <a:stretch/>
        </p:blipFill>
        <p:spPr>
          <a:xfrm>
            <a:off x="9324030" y="2246358"/>
            <a:ext cx="8762827" cy="668671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D3B7C53-72CE-8453-FFC5-C3170E3BDCFF}"/>
              </a:ext>
            </a:extLst>
          </p:cNvPr>
          <p:cNvSpPr txBox="1"/>
          <p:nvPr/>
        </p:nvSpPr>
        <p:spPr>
          <a:xfrm>
            <a:off x="-146957" y="542986"/>
            <a:ext cx="18696213" cy="65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INFLUENCER COLLABORATION - CUSTOMER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99836-542B-6FE2-3057-8C0C72046B5E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</p:spTree>
    <p:extLst>
      <p:ext uri="{BB962C8B-B14F-4D97-AF65-F5344CB8AC3E}">
        <p14:creationId xmlns:p14="http://schemas.microsoft.com/office/powerpoint/2010/main" val="411677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EEAB5F9C-ADDC-5247-E37A-8B45F5F3D9E8}"/>
              </a:ext>
            </a:extLst>
          </p:cNvPr>
          <p:cNvGrpSpPr/>
          <p:nvPr/>
        </p:nvGrpSpPr>
        <p:grpSpPr>
          <a:xfrm>
            <a:off x="1" y="0"/>
            <a:ext cx="1335634" cy="10287000"/>
            <a:chOff x="0" y="0"/>
            <a:chExt cx="3001758" cy="2167467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30E3F2DC-3866-D211-9E6B-0464C94549F8}"/>
                </a:ext>
              </a:extLst>
            </p:cNvPr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52A45C9D-B879-1330-A6C2-513665385FA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3" name="Picture 12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04CACF41-F679-F63E-ACC7-B0334B960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903" b="2"/>
          <a:stretch/>
        </p:blipFill>
        <p:spPr>
          <a:xfrm>
            <a:off x="1483908" y="3266566"/>
            <a:ext cx="14628793" cy="679048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65E1DA5-0A11-78DF-3CFB-D1F1025A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08" y="2111326"/>
            <a:ext cx="3807542" cy="97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2BCB398-F14E-D2F4-4BD6-3380E19CBD74}"/>
              </a:ext>
            </a:extLst>
          </p:cNvPr>
          <p:cNvSpPr txBox="1"/>
          <p:nvPr/>
        </p:nvSpPr>
        <p:spPr>
          <a:xfrm>
            <a:off x="-146957" y="542986"/>
            <a:ext cx="18696213" cy="65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INFLUENCER COLLABORATION - 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ED8D1-364C-D280-C5F3-2FEAB84FC9C2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</p:spTree>
    <p:extLst>
      <p:ext uri="{BB962C8B-B14F-4D97-AF65-F5344CB8AC3E}">
        <p14:creationId xmlns:p14="http://schemas.microsoft.com/office/powerpoint/2010/main" val="154650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6F11D1-0945-8335-F767-2B5FE96D0B66}"/>
              </a:ext>
            </a:extLst>
          </p:cNvPr>
          <p:cNvSpPr txBox="1"/>
          <p:nvPr/>
        </p:nvSpPr>
        <p:spPr>
          <a:xfrm>
            <a:off x="1334540" y="2323709"/>
            <a:ext cx="16422518" cy="7138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Moving on to the other side, this data can then be used by employees to assess market penetration through influencer performance.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They can look at the Top 10 influencers that give Zara the best sentiment.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They can also look at a heatmap of how their Brand sentiment is correlated to multiple social media factors such as influence score, number of posts, followers etc.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9E1FC-F5B4-E616-7B8B-03A31D88F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11" r="10076" b="-2"/>
          <a:stretch/>
        </p:blipFill>
        <p:spPr>
          <a:xfrm>
            <a:off x="12301996" y="5474848"/>
            <a:ext cx="5573051" cy="439978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E0FA1F8-0904-6310-A1DB-4FC8B309B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" t="1" r="-1370" b="-2"/>
          <a:stretch/>
        </p:blipFill>
        <p:spPr>
          <a:xfrm>
            <a:off x="6362470" y="5356420"/>
            <a:ext cx="5742310" cy="4518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D1027-A469-31AC-BD72-E0F6F8002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28671" r="54846" b="1"/>
          <a:stretch/>
        </p:blipFill>
        <p:spPr>
          <a:xfrm>
            <a:off x="2090429" y="6383894"/>
            <a:ext cx="4280874" cy="3499611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0DBE0AD-CFE5-AA30-9C96-D4EE361786C0}"/>
              </a:ext>
            </a:extLst>
          </p:cNvPr>
          <p:cNvSpPr txBox="1"/>
          <p:nvPr/>
        </p:nvSpPr>
        <p:spPr>
          <a:xfrm>
            <a:off x="-146957" y="542986"/>
            <a:ext cx="18696213" cy="659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8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INFLUENCER INSIGHTS (EMPLOYEE)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39C907-06BF-1511-8ADB-5304EB2D133C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 dirty="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16083A7F-2110-4C7B-9ECE-101011CC67F1}"/>
              </a:ext>
            </a:extLst>
          </p:cNvPr>
          <p:cNvGrpSpPr/>
          <p:nvPr/>
        </p:nvGrpSpPr>
        <p:grpSpPr>
          <a:xfrm>
            <a:off x="1" y="-226033"/>
            <a:ext cx="1335634" cy="10513033"/>
            <a:chOff x="0" y="-47625"/>
            <a:chExt cx="3001757" cy="2215092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4FE74586-44E1-FC11-2360-FC88F8128943}"/>
                </a:ext>
              </a:extLst>
            </p:cNvPr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699F1ADE-4DB4-D4D5-2844-085D4D6A4AD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3A4ECEF2-A4B7-9EF3-3A58-4AD96FD4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29" y="5521775"/>
            <a:ext cx="2937502" cy="75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7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" name="Rectangle 35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3" name="Picture 352" descr="A map of the world with different colored hexagons&#10;&#10;Description automatically generated">
            <a:extLst>
              <a:ext uri="{FF2B5EF4-FFF2-40B4-BE49-F238E27FC236}">
                <a16:creationId xmlns:a16="http://schemas.microsoft.com/office/drawing/2014/main" id="{537E15EA-7360-B8D4-2361-790A4BA29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7" r="12876"/>
          <a:stretch/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360" name="Rectangle 35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0702FEEC-07B5-2135-D43F-A70B29FFFA36}"/>
              </a:ext>
            </a:extLst>
          </p:cNvPr>
          <p:cNvSpPr txBox="1"/>
          <p:nvPr/>
        </p:nvSpPr>
        <p:spPr>
          <a:xfrm>
            <a:off x="1257300" y="547687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250" dirty="0">
                <a:latin typeface="Baskerville Old Face" panose="02020602080505020303" pitchFamily="18" charset="0"/>
                <a:ea typeface="+mj-ea"/>
                <a:cs typeface="+mj-cs"/>
              </a:rPr>
              <a:t>Future Suggestions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E7F8F-2599-3BE1-E20A-5C117A0796A9}"/>
              </a:ext>
            </a:extLst>
          </p:cNvPr>
          <p:cNvSpPr txBox="1"/>
          <p:nvPr/>
        </p:nvSpPr>
        <p:spPr>
          <a:xfrm>
            <a:off x="782309" y="3571030"/>
            <a:ext cx="6208274" cy="65021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Segmentation Training </a:t>
            </a:r>
            <a:r>
              <a:rPr lang="en-US" sz="2400" dirty="0"/>
              <a:t>- Chatbot can be trained based on region and customer segmentation using a neural network approach. This will tailor interactions better and provide faster and more effective conversion rates.</a:t>
            </a:r>
            <a:endParaRPr lang="en-US" sz="24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LLM Wrapper </a:t>
            </a:r>
            <a:r>
              <a:rPr lang="en-US" sz="2400" dirty="0"/>
              <a:t>– The chatbot can be wrapped in a Large language model like Llama 2 or ChatGPT. This will provide much better user interaction as well as contextual understanding.</a:t>
            </a:r>
          </a:p>
          <a:p>
            <a:pPr marL="228600"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Image Recognition </a:t>
            </a:r>
            <a:r>
              <a:rPr lang="en-US" sz="2400" dirty="0"/>
              <a:t>– Users can be given an option to upload images of clothes they like and the chatbot can find similar products based on it.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Augmented</a:t>
            </a:r>
            <a:r>
              <a:rPr lang="en-US" sz="2400" dirty="0"/>
              <a:t> </a:t>
            </a:r>
            <a:r>
              <a:rPr lang="en-US" sz="2400" b="1" dirty="0"/>
              <a:t>Reality</a:t>
            </a:r>
            <a:r>
              <a:rPr lang="en-US" sz="2400" dirty="0"/>
              <a:t> – That chatbot can be further developed to provide a virtual wardrobe. The user can then try out different outfits using augmented reality.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56" name="Group 2">
            <a:extLst>
              <a:ext uri="{FF2B5EF4-FFF2-40B4-BE49-F238E27FC236}">
                <a16:creationId xmlns:a16="http://schemas.microsoft.com/office/drawing/2014/main" id="{C8B67C0F-59C4-2A86-8A73-3F16190D6D90}"/>
              </a:ext>
            </a:extLst>
          </p:cNvPr>
          <p:cNvGrpSpPr/>
          <p:nvPr/>
        </p:nvGrpSpPr>
        <p:grpSpPr>
          <a:xfrm>
            <a:off x="1" y="-226033"/>
            <a:ext cx="782308" cy="10513033"/>
            <a:chOff x="0" y="-47625"/>
            <a:chExt cx="3001757" cy="2215092"/>
          </a:xfrm>
        </p:grpSpPr>
        <p:sp>
          <p:nvSpPr>
            <p:cNvPr id="357" name="Freeform 3">
              <a:extLst>
                <a:ext uri="{FF2B5EF4-FFF2-40B4-BE49-F238E27FC236}">
                  <a16:creationId xmlns:a16="http://schemas.microsoft.com/office/drawing/2014/main" id="{D41D0ABC-1E5F-147A-C769-4EACD704F130}"/>
                </a:ext>
              </a:extLst>
            </p:cNvPr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59" name="TextBox 4">
              <a:extLst>
                <a:ext uri="{FF2B5EF4-FFF2-40B4-BE49-F238E27FC236}">
                  <a16:creationId xmlns:a16="http://schemas.microsoft.com/office/drawing/2014/main" id="{0E817BDA-1050-14FC-45CF-8DC082C7D96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777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04836" y="-2640797"/>
            <a:ext cx="18992836" cy="4176693"/>
          </a:xfrm>
          <a:custGeom>
            <a:avLst/>
            <a:gdLst/>
            <a:ahLst/>
            <a:cxnLst/>
            <a:rect l="l" t="t" r="r" b="b"/>
            <a:pathLst>
              <a:path w="18992836" h="4176693">
                <a:moveTo>
                  <a:pt x="0" y="0"/>
                </a:moveTo>
                <a:lnTo>
                  <a:pt x="18992836" y="0"/>
                </a:lnTo>
                <a:lnTo>
                  <a:pt x="18992836" y="4176694"/>
                </a:lnTo>
                <a:lnTo>
                  <a:pt x="0" y="4176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5053" b="-16838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1321696">
            <a:off x="16182204" y="-2955312"/>
            <a:ext cx="5015461" cy="4805723"/>
          </a:xfrm>
          <a:custGeom>
            <a:avLst/>
            <a:gdLst/>
            <a:ahLst/>
            <a:cxnLst/>
            <a:rect l="l" t="t" r="r" b="b"/>
            <a:pathLst>
              <a:path w="5015461" h="4805723">
                <a:moveTo>
                  <a:pt x="0" y="0"/>
                </a:moveTo>
                <a:lnTo>
                  <a:pt x="5015460" y="0"/>
                </a:lnTo>
                <a:lnTo>
                  <a:pt x="5015460" y="4805724"/>
                </a:lnTo>
                <a:lnTo>
                  <a:pt x="0" y="480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2489842">
            <a:off x="-2191514" y="10403173"/>
            <a:ext cx="5425053" cy="5198187"/>
          </a:xfrm>
          <a:custGeom>
            <a:avLst/>
            <a:gdLst/>
            <a:ahLst/>
            <a:cxnLst/>
            <a:rect l="l" t="t" r="r" b="b"/>
            <a:pathLst>
              <a:path w="5425053" h="5198187">
                <a:moveTo>
                  <a:pt x="0" y="0"/>
                </a:moveTo>
                <a:lnTo>
                  <a:pt x="5425053" y="0"/>
                </a:lnTo>
                <a:lnTo>
                  <a:pt x="5425053" y="5198187"/>
                </a:lnTo>
                <a:lnTo>
                  <a:pt x="0" y="519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6251786" y="7896854"/>
            <a:ext cx="5815025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0" dirty="0">
                <a:solidFill>
                  <a:srgbClr val="000000">
                    <a:alpha val="69804"/>
                  </a:srgbClr>
                </a:solidFill>
                <a:latin typeface="TAN Pearl Bold"/>
              </a:rPr>
              <a:t>LIVE CODE DEMO</a:t>
            </a:r>
            <a:r>
              <a:rPr lang="en-US" sz="5000" spc="250">
                <a:solidFill>
                  <a:srgbClr val="000000">
                    <a:alpha val="69804"/>
                  </a:srgbClr>
                </a:solidFill>
                <a:latin typeface="TAN Pearl Bold"/>
              </a:rPr>
              <a:t> </a:t>
            </a:r>
            <a:r>
              <a:rPr lang="en-US" sz="5000" spc="250" dirty="0">
                <a:solidFill>
                  <a:srgbClr val="000000">
                    <a:alpha val="69804"/>
                  </a:srgbClr>
                </a:solidFill>
                <a:latin typeface="TAN Pearl Bold"/>
                <a:hlinkClick r:id="rId6"/>
              </a:rPr>
              <a:t>(LINK)</a:t>
            </a:r>
            <a:endParaRPr lang="en-US" sz="5000" spc="250" dirty="0">
              <a:solidFill>
                <a:srgbClr val="000000">
                  <a:alpha val="69804"/>
                </a:srgbClr>
              </a:solidFill>
              <a:latin typeface="TAN Pearl Bold"/>
            </a:endParaRPr>
          </a:p>
        </p:txBody>
      </p:sp>
      <p:pic>
        <p:nvPicPr>
          <p:cNvPr id="15" name="Picture 14" descr="A qr code with a few green squares&#10;&#10;Description automatically generated">
            <a:extLst>
              <a:ext uri="{FF2B5EF4-FFF2-40B4-BE49-F238E27FC236}">
                <a16:creationId xmlns:a16="http://schemas.microsoft.com/office/drawing/2014/main" id="{C839CF45-63E3-5AD6-9547-7E786AB41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448" y="911276"/>
            <a:ext cx="64897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8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20291" y="1102650"/>
            <a:ext cx="11397298" cy="8229600"/>
            <a:chOff x="0" y="0"/>
            <a:chExt cx="3001758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2167467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90800" y="4361956"/>
            <a:ext cx="8336022" cy="3037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71"/>
              </a:lnSpc>
              <a:spcBef>
                <a:spcPct val="0"/>
              </a:spcBef>
            </a:pPr>
            <a:r>
              <a:rPr lang="en-US" sz="2000" spc="211">
                <a:solidFill>
                  <a:srgbClr val="231F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of the top fast fashion retailers, Zara, deals with the problem of customer option overload as well as significant seasonal dead stock creation.</a:t>
            </a:r>
          </a:p>
          <a:p>
            <a:pPr marL="0" lvl="0" indent="0" algn="l">
              <a:lnSpc>
                <a:spcPts val="2971"/>
              </a:lnSpc>
              <a:spcBef>
                <a:spcPct val="0"/>
              </a:spcBef>
            </a:pPr>
            <a:endParaRPr lang="en-US" sz="2000" spc="211">
              <a:solidFill>
                <a:srgbClr val="231F2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lvl="0" indent="0" algn="l">
              <a:lnSpc>
                <a:spcPts val="2971"/>
              </a:lnSpc>
              <a:spcBef>
                <a:spcPct val="0"/>
              </a:spcBef>
            </a:pPr>
            <a:r>
              <a:rPr lang="en-US" sz="2000" spc="211">
                <a:solidFill>
                  <a:srgbClr val="231F2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Objective: to create a chatbot that offers personalized fashion recommendations and efficiently resolves inventory-related challenges faced by both customers and the Zara team. </a:t>
            </a: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78B2718F-77E7-CD75-1749-A8A996268C0D}"/>
              </a:ext>
            </a:extLst>
          </p:cNvPr>
          <p:cNvGrpSpPr>
            <a:grpSpLocks noChangeAspect="1"/>
          </p:cNvGrpSpPr>
          <p:nvPr/>
        </p:nvGrpSpPr>
        <p:grpSpPr>
          <a:xfrm>
            <a:off x="12697753" y="2497314"/>
            <a:ext cx="4474893" cy="9094100"/>
            <a:chOff x="0" y="0"/>
            <a:chExt cx="5001260" cy="10163810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ED803F8-06C2-7F05-509D-055FA62BDB97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BA3C9DF0-303B-7458-954A-57C70DB3D484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38527" r="-147259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8">
            <a:extLst>
              <a:ext uri="{FF2B5EF4-FFF2-40B4-BE49-F238E27FC236}">
                <a16:creationId xmlns:a16="http://schemas.microsoft.com/office/drawing/2014/main" id="{029F79A1-A534-7A63-B688-736428578FC9}"/>
              </a:ext>
            </a:extLst>
          </p:cNvPr>
          <p:cNvSpPr/>
          <p:nvPr/>
        </p:nvSpPr>
        <p:spPr>
          <a:xfrm>
            <a:off x="577037" y="4188750"/>
            <a:ext cx="1077111" cy="1095030"/>
          </a:xfrm>
          <a:custGeom>
            <a:avLst/>
            <a:gdLst/>
            <a:ahLst/>
            <a:cxnLst/>
            <a:rect l="l" t="t" r="r" b="b"/>
            <a:pathLst>
              <a:path w="1436148" h="1460040">
                <a:moveTo>
                  <a:pt x="0" y="0"/>
                </a:moveTo>
                <a:lnTo>
                  <a:pt x="1436148" y="0"/>
                </a:lnTo>
                <a:lnTo>
                  <a:pt x="1436148" y="1460040"/>
                </a:lnTo>
                <a:lnTo>
                  <a:pt x="0" y="14600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E9F6434-A24D-5BFB-B82F-F0551693306A}"/>
              </a:ext>
            </a:extLst>
          </p:cNvPr>
          <p:cNvSpPr/>
          <p:nvPr/>
        </p:nvSpPr>
        <p:spPr>
          <a:xfrm>
            <a:off x="697574" y="5953920"/>
            <a:ext cx="1074504" cy="1090364"/>
          </a:xfrm>
          <a:custGeom>
            <a:avLst/>
            <a:gdLst/>
            <a:ahLst/>
            <a:cxnLst/>
            <a:rect l="l" t="t" r="r" b="b"/>
            <a:pathLst>
              <a:path w="1432672" h="1453818">
                <a:moveTo>
                  <a:pt x="0" y="0"/>
                </a:moveTo>
                <a:lnTo>
                  <a:pt x="1432672" y="0"/>
                </a:lnTo>
                <a:lnTo>
                  <a:pt x="1432672" y="1453818"/>
                </a:lnTo>
                <a:lnTo>
                  <a:pt x="0" y="1453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1263B00E-3A28-9CBA-C80A-35C55E025892}"/>
              </a:ext>
            </a:extLst>
          </p:cNvPr>
          <p:cNvSpPr txBox="1"/>
          <p:nvPr/>
        </p:nvSpPr>
        <p:spPr>
          <a:xfrm>
            <a:off x="2514600" y="2428448"/>
            <a:ext cx="12323845" cy="65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spc="250" dirty="0">
                <a:solidFill>
                  <a:srgbClr val="252833"/>
                </a:solidFill>
                <a:latin typeface="Baskerville Old Face" panose="02020602080505020303" pitchFamily="18" charset="77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72221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620" y="2207317"/>
            <a:ext cx="2870784" cy="1792653"/>
            <a:chOff x="0" y="-47625"/>
            <a:chExt cx="3001757" cy="1745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1757" cy="1697471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 anchor="ctr"/>
            <a:lstStyle/>
            <a:p>
              <a:pPr algn="ctr"/>
              <a:r>
                <a:rPr lang="en-CA" sz="5000">
                  <a:solidFill>
                    <a:schemeClr val="accent3">
                      <a:lumMod val="75000"/>
                    </a:schemeClr>
                  </a:solidFill>
                </a:rPr>
                <a:t>11% </a:t>
              </a:r>
            </a:p>
            <a:p>
              <a:pPr algn="ctr"/>
              <a:r>
                <a:rPr lang="en-CA" sz="2400"/>
                <a:t>Market Share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5385" y="876300"/>
            <a:ext cx="6882815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Old Face" panose="02020602080505020303" pitchFamily="18" charset="0"/>
              </a:rPr>
              <a:t>Company Description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2600" y="4381500"/>
            <a:ext cx="7351245" cy="4633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28141" lvl="1" indent="-464071">
              <a:lnSpc>
                <a:spcPct val="200000"/>
              </a:lnSpc>
              <a:buFont typeface="Arial"/>
              <a:buChar char="•"/>
            </a:pP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Founded in </a:t>
            </a:r>
            <a:r>
              <a:rPr lang="en-US" sz="20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Spain</a:t>
            </a: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1974</a:t>
            </a:r>
          </a:p>
          <a:p>
            <a:pPr marL="928141" lvl="1" indent="-464071">
              <a:lnSpc>
                <a:spcPct val="200000"/>
              </a:lnSpc>
              <a:buFont typeface="Arial"/>
              <a:buChar char="•"/>
            </a:pP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Market leader in fast fashion industry (</a:t>
            </a:r>
            <a:r>
              <a:rPr lang="en-US" sz="20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11% share</a:t>
            </a: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928141" lvl="1" indent="-464071">
              <a:lnSpc>
                <a:spcPct val="200000"/>
              </a:lnSpc>
              <a:buFont typeface="Arial"/>
              <a:buChar char="•"/>
            </a:pP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Target: fashion-conscious individuals who seek trendy &amp; affordable clothing options</a:t>
            </a:r>
          </a:p>
          <a:p>
            <a:pPr marL="928141" lvl="1" indent="-464071">
              <a:lnSpc>
                <a:spcPct val="200000"/>
              </a:lnSpc>
              <a:buFont typeface="Arial"/>
              <a:buChar char="•"/>
            </a:pP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 new designs a week, or about 20,000 different styles a year</a:t>
            </a:r>
          </a:p>
          <a:p>
            <a:pPr marL="928141" lvl="1" indent="-464071">
              <a:lnSpc>
                <a:spcPct val="200000"/>
              </a:lnSpc>
              <a:buFont typeface="Arial"/>
              <a:buChar char="•"/>
            </a:pPr>
            <a:r>
              <a:rPr lang="en-US" sz="2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4000+ stores in 96 countries worldwide  </a:t>
            </a:r>
          </a:p>
          <a:p>
            <a:pPr>
              <a:lnSpc>
                <a:spcPts val="2800"/>
              </a:lnSpc>
            </a:pPr>
            <a:endParaRPr lang="en-US" sz="2000">
              <a:solidFill>
                <a:srgbClr val="504C4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895AEE7F-DC58-994C-1D4A-BA73C46DFF4D}"/>
              </a:ext>
            </a:extLst>
          </p:cNvPr>
          <p:cNvGrpSpPr/>
          <p:nvPr/>
        </p:nvGrpSpPr>
        <p:grpSpPr>
          <a:xfrm>
            <a:off x="4292019" y="2207317"/>
            <a:ext cx="2870784" cy="1792653"/>
            <a:chOff x="0" y="-47625"/>
            <a:chExt cx="3001757" cy="174509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616EA03B-A696-5B48-5929-8B98D645D889}"/>
                </a:ext>
              </a:extLst>
            </p:cNvPr>
            <p:cNvSpPr/>
            <p:nvPr/>
          </p:nvSpPr>
          <p:spPr>
            <a:xfrm>
              <a:off x="0" y="0"/>
              <a:ext cx="3001757" cy="1697471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 anchor="ctr"/>
            <a:lstStyle/>
            <a:p>
              <a:pPr algn="ctr"/>
              <a:r>
                <a:rPr lang="en-CA" sz="5000">
                  <a:solidFill>
                    <a:schemeClr val="accent3">
                      <a:lumMod val="75000"/>
                    </a:schemeClr>
                  </a:solidFill>
                </a:rPr>
                <a:t>500+</a:t>
              </a:r>
            </a:p>
            <a:p>
              <a:pPr algn="ctr"/>
              <a:r>
                <a:rPr lang="en-CA" sz="2400"/>
                <a:t>New Designs/Week</a:t>
              </a: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EEE68869-CA69-FF62-1DD1-FB0523DBE4F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94DAB7DE-01B5-A1DC-B417-A161947883D9}"/>
              </a:ext>
            </a:extLst>
          </p:cNvPr>
          <p:cNvGrpSpPr/>
          <p:nvPr/>
        </p:nvGrpSpPr>
        <p:grpSpPr>
          <a:xfrm>
            <a:off x="7492418" y="2207317"/>
            <a:ext cx="2870784" cy="1792653"/>
            <a:chOff x="0" y="-47625"/>
            <a:chExt cx="3001757" cy="1745096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00A54947-AFB4-7B92-3BE7-C1E38583147E}"/>
                </a:ext>
              </a:extLst>
            </p:cNvPr>
            <p:cNvSpPr/>
            <p:nvPr/>
          </p:nvSpPr>
          <p:spPr>
            <a:xfrm>
              <a:off x="0" y="0"/>
              <a:ext cx="3001757" cy="1697471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 anchor="ctr"/>
            <a:lstStyle/>
            <a:p>
              <a:pPr algn="ctr"/>
              <a:r>
                <a:rPr lang="en-CA" sz="5000">
                  <a:solidFill>
                    <a:schemeClr val="accent3">
                      <a:lumMod val="75000"/>
                    </a:schemeClr>
                  </a:solidFill>
                </a:rPr>
                <a:t>4000+</a:t>
              </a:r>
            </a:p>
            <a:p>
              <a:pPr algn="ctr"/>
              <a:r>
                <a:rPr lang="en-CA" sz="2400"/>
                <a:t>Stores</a:t>
              </a: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052095DD-E3E8-0185-6CC5-31D3D11BDBA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EB6336B6-0727-A367-D3A5-CDE5430FF254}"/>
              </a:ext>
            </a:extLst>
          </p:cNvPr>
          <p:cNvGrpSpPr/>
          <p:nvPr/>
        </p:nvGrpSpPr>
        <p:grpSpPr>
          <a:xfrm>
            <a:off x="10692817" y="2207317"/>
            <a:ext cx="2870784" cy="1792653"/>
            <a:chOff x="0" y="-47625"/>
            <a:chExt cx="3001757" cy="1745096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F410B81C-47D7-0A48-E181-71E524E0C53A}"/>
                </a:ext>
              </a:extLst>
            </p:cNvPr>
            <p:cNvSpPr/>
            <p:nvPr/>
          </p:nvSpPr>
          <p:spPr>
            <a:xfrm>
              <a:off x="0" y="0"/>
              <a:ext cx="3001757" cy="1697471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 anchor="ctr"/>
            <a:lstStyle/>
            <a:p>
              <a:pPr algn="ctr"/>
              <a:r>
                <a:rPr lang="en-CA" sz="5000">
                  <a:solidFill>
                    <a:schemeClr val="accent3">
                      <a:lumMod val="75000"/>
                    </a:schemeClr>
                  </a:solidFill>
                </a:rPr>
                <a:t>96</a:t>
              </a:r>
            </a:p>
            <a:p>
              <a:pPr algn="ctr"/>
              <a:r>
                <a:rPr lang="en-CA" sz="2400"/>
                <a:t>Countries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EBD296CD-1E7E-4CB1-0B10-8E646451A67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2">
            <a:extLst>
              <a:ext uri="{FF2B5EF4-FFF2-40B4-BE49-F238E27FC236}">
                <a16:creationId xmlns:a16="http://schemas.microsoft.com/office/drawing/2014/main" id="{C3EF2C08-AA90-5F63-38F5-471A3B056E49}"/>
              </a:ext>
            </a:extLst>
          </p:cNvPr>
          <p:cNvGrpSpPr/>
          <p:nvPr/>
        </p:nvGrpSpPr>
        <p:grpSpPr>
          <a:xfrm>
            <a:off x="13893216" y="2207317"/>
            <a:ext cx="2870784" cy="1792653"/>
            <a:chOff x="0" y="-47625"/>
            <a:chExt cx="3001757" cy="1745096"/>
          </a:xfrm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8011E078-B7AA-BBBA-42C5-59414E226E1F}"/>
                </a:ext>
              </a:extLst>
            </p:cNvPr>
            <p:cNvSpPr/>
            <p:nvPr/>
          </p:nvSpPr>
          <p:spPr>
            <a:xfrm>
              <a:off x="0" y="0"/>
              <a:ext cx="3001757" cy="1697471"/>
            </a:xfrm>
            <a:custGeom>
              <a:avLst/>
              <a:gdLst/>
              <a:ahLst/>
              <a:cxnLst/>
              <a:rect l="l" t="t" r="r" b="b"/>
              <a:pathLst>
                <a:path w="3001757" h="216746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  <p:txBody>
            <a:bodyPr anchor="ctr"/>
            <a:lstStyle/>
            <a:p>
              <a:pPr algn="ctr"/>
              <a:r>
                <a:rPr lang="en-CA" sz="5000" dirty="0">
                  <a:solidFill>
                    <a:schemeClr val="accent3">
                      <a:lumMod val="75000"/>
                    </a:schemeClr>
                  </a:solidFill>
                </a:rPr>
                <a:t>26.7%</a:t>
              </a:r>
            </a:p>
            <a:p>
              <a:pPr algn="ctr"/>
              <a:r>
                <a:rPr lang="en-CA" sz="2400" dirty="0"/>
                <a:t>Deadstock Ratio</a:t>
              </a:r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764E36C1-2EBB-09C3-82C7-E653F95029A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6148" name="Picture 4" descr="Place – Success factor of ZARA | Marketing Management Blog T1 2015">
            <a:extLst>
              <a:ext uri="{FF2B5EF4-FFF2-40B4-BE49-F238E27FC236}">
                <a16:creationId xmlns:a16="http://schemas.microsoft.com/office/drawing/2014/main" id="{1DB5BB9B-35EA-B7E0-2B95-F94411C4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4700043"/>
            <a:ext cx="8367713" cy="387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57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56F11D1-0945-8335-F767-2B5FE96D0B66}"/>
              </a:ext>
            </a:extLst>
          </p:cNvPr>
          <p:cNvSpPr txBox="1"/>
          <p:nvPr/>
        </p:nvSpPr>
        <p:spPr>
          <a:xfrm>
            <a:off x="1575385" y="1978759"/>
            <a:ext cx="9731477" cy="7748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04C44"/>
                </a:solidFill>
                <a:latin typeface="Muli Bold" panose="020B0604020202020204" charset="0"/>
              </a:rPr>
              <a:t>Zara's success stems from its efficient supply chain, delivering stylish garments at competitive prices through pioneering the fast fashion model. </a:t>
            </a:r>
          </a:p>
          <a:p>
            <a:pPr>
              <a:lnSpc>
                <a:spcPct val="150000"/>
              </a:lnSpc>
            </a:pPr>
            <a:endParaRPr lang="en-US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04C44"/>
                </a:solidFill>
                <a:latin typeface="Muli Bold" panose="020B0604020202020204" charset="0"/>
              </a:rPr>
              <a:t>A simple service chatbot only helps current maintenance but is unable to help innovate advance strategy as its not fully bilateral.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504C44"/>
              </a:solidFill>
              <a:latin typeface="Muli Bold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04C44"/>
                </a:solidFill>
                <a:latin typeface="Muli Bold"/>
              </a:rPr>
              <a:t>Our chatbot has been reimagined to create a common link between the employer as well as the customer. 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504C44"/>
              </a:solidFill>
              <a:latin typeface="Muli Bold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04C44"/>
                </a:solidFill>
                <a:latin typeface="Muli Bold"/>
              </a:rPr>
              <a:t>Thus, it can analyze as well as generate data to help the following –</a:t>
            </a:r>
            <a:br>
              <a:rPr lang="en-US" sz="2000" dirty="0">
                <a:solidFill>
                  <a:srgbClr val="504C44"/>
                </a:solidFill>
                <a:latin typeface="Muli Bold"/>
              </a:rPr>
            </a:br>
            <a:endParaRPr lang="en-US" sz="2000" dirty="0">
              <a:solidFill>
                <a:srgbClr val="504C44"/>
              </a:solidFill>
              <a:latin typeface="Muli Bold" panose="020B0604020202020204" charset="0"/>
            </a:endParaRPr>
          </a:p>
          <a:p>
            <a:pPr marL="745490" lvl="1" indent="-372745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uli Bold"/>
              </a:rPr>
              <a:t>Tailored Fashion recommendations (better conversion rate)</a:t>
            </a:r>
          </a:p>
          <a:p>
            <a:pPr marL="745490" lvl="1" indent="-372745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uli Bold"/>
              </a:rPr>
              <a:t>Cross-sales and upselling through event based recommendations and complementary item suggestions</a:t>
            </a:r>
          </a:p>
          <a:p>
            <a:pPr marL="745490" lvl="1" indent="-372745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uli Bold"/>
              </a:rPr>
              <a:t>Improve dead stock movement</a:t>
            </a:r>
          </a:p>
          <a:p>
            <a:pPr marL="745490" lvl="1" indent="-372745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Muli Bold"/>
              </a:rPr>
              <a:t>Influencer Collaboration and sentiment validation</a:t>
            </a:r>
            <a:endParaRPr lang="en-US" sz="2000" dirty="0">
              <a:solidFill>
                <a:srgbClr val="504C44"/>
              </a:solidFill>
              <a:latin typeface="Muli Bold" panose="020B060402020202020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504C44"/>
              </a:solidFill>
              <a:latin typeface="Muli Bold" panose="020B060402020202020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35C2F5E-E379-2013-DFD1-9CCEAF43786D}"/>
              </a:ext>
            </a:extLst>
          </p:cNvPr>
          <p:cNvSpPr txBox="1"/>
          <p:nvPr/>
        </p:nvSpPr>
        <p:spPr>
          <a:xfrm>
            <a:off x="1575385" y="876300"/>
            <a:ext cx="6882815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Old Face" panose="02020602080505020303" pitchFamily="18" charset="0"/>
              </a:rPr>
              <a:t>RATIONALE</a:t>
            </a:r>
          </a:p>
        </p:txBody>
      </p:sp>
      <p:pic>
        <p:nvPicPr>
          <p:cNvPr id="2054" name="Picture 6" descr="Man Money Icons - Free SVG &amp; PNG Man Money Images - Noun Project">
            <a:extLst>
              <a:ext uri="{FF2B5EF4-FFF2-40B4-BE49-F238E27FC236}">
                <a16:creationId xmlns:a16="http://schemas.microsoft.com/office/drawing/2014/main" id="{47C0F72C-DF45-6D09-55EB-4FABEC3FC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370" y="78217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at Bot Icon PNG Images, Vectors Free Download - Pngtree">
            <a:extLst>
              <a:ext uri="{FF2B5EF4-FFF2-40B4-BE49-F238E27FC236}">
                <a16:creationId xmlns:a16="http://schemas.microsoft.com/office/drawing/2014/main" id="{39814408-63BA-092B-13F2-CD4E7402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890" y="3433841"/>
            <a:ext cx="3014663" cy="251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612B99D-917F-95A9-1AFA-5DC26FF48263}"/>
              </a:ext>
            </a:extLst>
          </p:cNvPr>
          <p:cNvSpPr txBox="1"/>
          <p:nvPr/>
        </p:nvSpPr>
        <p:spPr>
          <a:xfrm>
            <a:off x="13450175" y="6401858"/>
            <a:ext cx="223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04C44"/>
                </a:solidFill>
                <a:latin typeface="Muli Bold" panose="020B0604020202020204" charset="0"/>
              </a:rPr>
              <a:t>Data</a:t>
            </a:r>
            <a:endParaRPr lang="en-CA" dirty="0"/>
          </a:p>
        </p:txBody>
      </p:sp>
      <p:pic>
        <p:nvPicPr>
          <p:cNvPr id="77" name="Graphic 76" descr="Office worker male with solid fill">
            <a:extLst>
              <a:ext uri="{FF2B5EF4-FFF2-40B4-BE49-F238E27FC236}">
                <a16:creationId xmlns:a16="http://schemas.microsoft.com/office/drawing/2014/main" id="{5E233D33-8BAC-9C58-3843-88E17A664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69409" y="901258"/>
            <a:ext cx="1216100" cy="1216100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9B17C4B-458C-09D2-DDE5-9A5F770803ED}"/>
              </a:ext>
            </a:extLst>
          </p:cNvPr>
          <p:cNvCxnSpPr/>
          <p:nvPr/>
        </p:nvCxnSpPr>
        <p:spPr>
          <a:xfrm flipV="1">
            <a:off x="14568039" y="5751881"/>
            <a:ext cx="0" cy="1430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A20251E-30C0-1B20-042E-F9F03180C75E}"/>
              </a:ext>
            </a:extLst>
          </p:cNvPr>
          <p:cNvCxnSpPr>
            <a:cxnSpLocks/>
          </p:cNvCxnSpPr>
          <p:nvPr/>
        </p:nvCxnSpPr>
        <p:spPr>
          <a:xfrm>
            <a:off x="15230487" y="5852768"/>
            <a:ext cx="0" cy="1439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2F62096-F03E-0ED0-5C54-C56AE9EA8D46}"/>
              </a:ext>
            </a:extLst>
          </p:cNvPr>
          <p:cNvSpPr txBox="1"/>
          <p:nvPr/>
        </p:nvSpPr>
        <p:spPr>
          <a:xfrm>
            <a:off x="15485509" y="6282511"/>
            <a:ext cx="223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04C44"/>
                </a:solidFill>
                <a:latin typeface="Muli Bold" panose="020B0604020202020204" charset="0"/>
              </a:rPr>
              <a:t>Recommendations</a:t>
            </a:r>
            <a:endParaRPr lang="en-CA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9DCFC30-2C45-44EF-FDF6-7CC20AE67C25}"/>
              </a:ext>
            </a:extLst>
          </p:cNvPr>
          <p:cNvCxnSpPr/>
          <p:nvPr/>
        </p:nvCxnSpPr>
        <p:spPr>
          <a:xfrm flipV="1">
            <a:off x="14568039" y="2241503"/>
            <a:ext cx="0" cy="1430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62D93F8-CE15-11A3-A2C1-23B1D36A6186}"/>
              </a:ext>
            </a:extLst>
          </p:cNvPr>
          <p:cNvCxnSpPr>
            <a:cxnSpLocks/>
          </p:cNvCxnSpPr>
          <p:nvPr/>
        </p:nvCxnSpPr>
        <p:spPr>
          <a:xfrm>
            <a:off x="15230487" y="2342390"/>
            <a:ext cx="0" cy="1439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DFBF322-AE87-D8E6-C0FD-ACBA308335A5}"/>
              </a:ext>
            </a:extLst>
          </p:cNvPr>
          <p:cNvSpPr txBox="1"/>
          <p:nvPr/>
        </p:nvSpPr>
        <p:spPr>
          <a:xfrm>
            <a:off x="13326890" y="2818726"/>
            <a:ext cx="223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04C44"/>
                </a:solidFill>
                <a:latin typeface="Muli Bold" panose="020B0604020202020204" charset="0"/>
              </a:rPr>
              <a:t>Insights</a:t>
            </a:r>
            <a:endParaRPr lang="en-CA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2984DF-1A61-79A9-213B-0A90FB37C415}"/>
              </a:ext>
            </a:extLst>
          </p:cNvPr>
          <p:cNvSpPr txBox="1"/>
          <p:nvPr/>
        </p:nvSpPr>
        <p:spPr>
          <a:xfrm>
            <a:off x="15435838" y="2781694"/>
            <a:ext cx="2235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504C44"/>
                </a:solidFill>
                <a:latin typeface="Muli Bold" panose="020B0604020202020204" charset="0"/>
              </a:rPr>
              <a:t>Dead Stock Push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580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0D8121-E4C4-CD6D-21C3-EBD2A9258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311348"/>
              </p:ext>
            </p:extLst>
          </p:nvPr>
        </p:nvGraphicFramePr>
        <p:xfrm>
          <a:off x="1030309" y="1239591"/>
          <a:ext cx="16230598" cy="8640000"/>
        </p:xfrm>
        <a:graphic>
          <a:graphicData uri="http://schemas.openxmlformats.org/drawingml/2006/table">
            <a:tbl>
              <a:tblPr/>
              <a:tblGrid>
                <a:gridCol w="4647028">
                  <a:extLst>
                    <a:ext uri="{9D8B030D-6E8A-4147-A177-3AD203B41FA5}">
                      <a16:colId xmlns:a16="http://schemas.microsoft.com/office/drawing/2014/main" val="400264938"/>
                    </a:ext>
                  </a:extLst>
                </a:gridCol>
                <a:gridCol w="5100398">
                  <a:extLst>
                    <a:ext uri="{9D8B030D-6E8A-4147-A177-3AD203B41FA5}">
                      <a16:colId xmlns:a16="http://schemas.microsoft.com/office/drawing/2014/main" val="4053012872"/>
                    </a:ext>
                  </a:extLst>
                </a:gridCol>
                <a:gridCol w="6483172">
                  <a:extLst>
                    <a:ext uri="{9D8B030D-6E8A-4147-A177-3AD203B41FA5}">
                      <a16:colId xmlns:a16="http://schemas.microsoft.com/office/drawing/2014/main" val="41117886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lvl="0" algn="ct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LIBRARY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6B0A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PURPOSE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6B0A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CA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INSTALLATION COMMAND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B6B0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6965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xlrd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Excel file reading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!pip install xlrd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5468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openpyxl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Excel file manipulation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!pip install openpyxl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3041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pandas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Data manipulation and analysis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!pip install pandas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7675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plotly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Interactive data visualization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!pip install plotly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4546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wget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File downloading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!pip install wget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08042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requests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HTTP requests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import requests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6638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BeautifulSoup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HTML parsing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bs4 import BeautifulSoup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7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matplotlib.pyplot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Data visualization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import matplotlib.pyplot as plt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2841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matplotlib.ticker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Customizing tick formats on plots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import matplotlib.ticker as mtick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81933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seaborn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Enhanced data visualization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import seaborn as sns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10763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PIL (Image module)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Image manipulation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PIL import Image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01106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io.BytesIO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In-memory binary I/O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io import BytesIO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6741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nltk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Natural language processing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import nltk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815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nltk.tokenize.word_tokenize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Tokenizing words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nltk.tokenize import word_tokenize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00701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nltk.corpus.stopwords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Stopwords for text processing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nltk.corpus import stopwords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0974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IPython.display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Rich content display in IPython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IPython.display import display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5490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fuzzywuzzy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String matching and similarity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fuzzywuzzy import fuzz, process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301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tabulate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Tabular data formatting and display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from tabulate import tabulate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2892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plotly.graph_objects</a:t>
                      </a:r>
                      <a:endParaRPr lang="en-CA" sz="1800" b="0" i="0" u="none" strike="noStrike" err="1">
                        <a:solidFill>
                          <a:srgbClr val="000000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Low-level interface for creating plots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C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import plotly.graph_objects as go</a:t>
                      </a:r>
                    </a:p>
                  </a:txBody>
                  <a:tcPr marL="77584" marR="8620" marT="8620" marB="0" anchor="ctr">
                    <a:lnL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10D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3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937799"/>
                  </a:ext>
                </a:extLst>
              </a:tr>
            </a:tbl>
          </a:graphicData>
        </a:graphic>
      </p:graphicFrame>
      <p:sp>
        <p:nvSpPr>
          <p:cNvPr id="4" name="TextBox 10">
            <a:extLst>
              <a:ext uri="{FF2B5EF4-FFF2-40B4-BE49-F238E27FC236}">
                <a16:creationId xmlns:a16="http://schemas.microsoft.com/office/drawing/2014/main" id="{EEE35B17-C82C-A48B-4784-4E276FE553FD}"/>
              </a:ext>
            </a:extLst>
          </p:cNvPr>
          <p:cNvSpPr txBox="1"/>
          <p:nvPr/>
        </p:nvSpPr>
        <p:spPr>
          <a:xfrm>
            <a:off x="5396592" y="402362"/>
            <a:ext cx="7494815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LIBRARY DICTIONARY</a:t>
            </a:r>
          </a:p>
        </p:txBody>
      </p:sp>
    </p:spTree>
    <p:extLst>
      <p:ext uri="{BB962C8B-B14F-4D97-AF65-F5344CB8AC3E}">
        <p14:creationId xmlns:p14="http://schemas.microsoft.com/office/powerpoint/2010/main" val="98577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463750"/>
            <a:ext cx="15468600" cy="678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Old Face" panose="02020602080505020303" pitchFamily="18" charset="0"/>
              </a:rPr>
              <a:t>Overall Architecture</a:t>
            </a:r>
            <a:endParaRPr lang="en-US" sz="3999" spc="799" dirty="0">
              <a:solidFill>
                <a:srgbClr val="504C44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FAFBCC-7330-0179-CC87-47697B01A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55" y="1354981"/>
            <a:ext cx="11887200" cy="82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3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">
            <a:extLst>
              <a:ext uri="{FF2B5EF4-FFF2-40B4-BE49-F238E27FC236}">
                <a16:creationId xmlns:a16="http://schemas.microsoft.com/office/drawing/2014/main" id="{5FA0B0F1-297D-A635-E523-65E0EE1D46E7}"/>
              </a:ext>
            </a:extLst>
          </p:cNvPr>
          <p:cNvSpPr txBox="1"/>
          <p:nvPr/>
        </p:nvSpPr>
        <p:spPr>
          <a:xfrm>
            <a:off x="1770631" y="690366"/>
            <a:ext cx="14414187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5000" spc="250">
              <a:solidFill>
                <a:srgbClr val="000000">
                  <a:alpha val="69804"/>
                </a:srgbClr>
              </a:solidFill>
              <a:latin typeface="TAN Pearl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759A21-5C0F-57C5-9D84-FD179BDB5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" t="12181" b="34246"/>
          <a:stretch/>
        </p:blipFill>
        <p:spPr>
          <a:xfrm>
            <a:off x="1288722" y="1790700"/>
            <a:ext cx="15075917" cy="987613"/>
          </a:xfrm>
          <a:prstGeom prst="rect">
            <a:avLst/>
          </a:prstGeom>
          <a:ln w="12700">
            <a:noFill/>
          </a:ln>
          <a:effectLst>
            <a:outerShdw blurRad="50800" dist="38100" dir="2700000" sx="64000" sy="6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44EA0-19FC-9380-94C8-A041BE4DC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" t="6944" r="18876" b="42428"/>
          <a:stretch/>
        </p:blipFill>
        <p:spPr>
          <a:xfrm>
            <a:off x="1280708" y="5326832"/>
            <a:ext cx="15102292" cy="1090718"/>
          </a:xfrm>
          <a:prstGeom prst="rect">
            <a:avLst/>
          </a:prstGeom>
          <a:ln w="12700">
            <a:noFill/>
          </a:ln>
          <a:effectLst>
            <a:outerShdw blurRad="50800" dist="38100" dir="2700000" sx="64000" sy="6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CC836F-9681-ED4F-6170-2B7F7589A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" t="6093" r="-199" b="17468"/>
          <a:stretch/>
        </p:blipFill>
        <p:spPr>
          <a:xfrm>
            <a:off x="1270363" y="3459348"/>
            <a:ext cx="15104622" cy="1188234"/>
          </a:xfrm>
          <a:prstGeom prst="rect">
            <a:avLst/>
          </a:prstGeom>
          <a:ln w="12700">
            <a:noFill/>
          </a:ln>
          <a:effectLst>
            <a:outerShdw blurRad="50800" dist="38100" dir="2700000" sx="64000" sy="64000" algn="tl" rotWithShape="0">
              <a:prstClr val="black">
                <a:alpha val="43000"/>
              </a:prstClr>
            </a:outerShdw>
          </a:effectLst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EE5DCFA0-6168-7FE1-9AC1-D8EE2AB40CD8}"/>
              </a:ext>
            </a:extLst>
          </p:cNvPr>
          <p:cNvSpPr txBox="1"/>
          <p:nvPr/>
        </p:nvSpPr>
        <p:spPr>
          <a:xfrm>
            <a:off x="246598" y="2779489"/>
            <a:ext cx="13741755" cy="53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35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Muli Bold"/>
              </a:rPr>
              <a:t>Store Dataset: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Muli Bold"/>
              </a:rPr>
              <a:t>19 x 10 </a:t>
            </a:r>
            <a:r>
              <a:rPr lang="en-US" sz="2000">
                <a:solidFill>
                  <a:srgbClr val="000000"/>
                </a:solidFill>
                <a:latin typeface="Muli Bold"/>
              </a:rPr>
              <a:t>data entries, Source [2], Scope is Canadian Zara stores as of 2019  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E5E903F-E521-A1A6-F0AF-9CDE71B94C8A}"/>
              </a:ext>
            </a:extLst>
          </p:cNvPr>
          <p:cNvSpPr txBox="1"/>
          <p:nvPr/>
        </p:nvSpPr>
        <p:spPr>
          <a:xfrm>
            <a:off x="304800" y="4608289"/>
            <a:ext cx="13741755" cy="53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35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Muli Bold"/>
              </a:rPr>
              <a:t>Product List dataset: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Muli Bold"/>
              </a:rPr>
              <a:t>60 x 11 </a:t>
            </a:r>
            <a:r>
              <a:rPr lang="en-US" sz="2000">
                <a:solidFill>
                  <a:srgbClr val="000000"/>
                </a:solidFill>
                <a:latin typeface="Muli Bold"/>
              </a:rPr>
              <a:t>data entries, Source[1], Images directly from Zara website </a:t>
            </a: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F095B1CD-86EE-907C-71A5-028FE6F8B136}"/>
              </a:ext>
            </a:extLst>
          </p:cNvPr>
          <p:cNvSpPr txBox="1"/>
          <p:nvPr/>
        </p:nvSpPr>
        <p:spPr>
          <a:xfrm>
            <a:off x="246598" y="1027058"/>
            <a:ext cx="17983201" cy="529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35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Muli Bold"/>
              </a:rPr>
              <a:t>Transactional dataset: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Muli Bold"/>
              </a:rPr>
              <a:t>201000 x 21 </a:t>
            </a:r>
            <a:r>
              <a:rPr lang="en-US" sz="2000">
                <a:solidFill>
                  <a:srgbClr val="000000"/>
                </a:solidFill>
                <a:latin typeface="Muli Bold"/>
              </a:rPr>
              <a:t>data entries, Source [3], Anonymized dataset from previous job converted to Zara dataset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65697739-8484-007C-68EA-F79CD50B30EC}"/>
              </a:ext>
            </a:extLst>
          </p:cNvPr>
          <p:cNvSpPr txBox="1"/>
          <p:nvPr/>
        </p:nvSpPr>
        <p:spPr>
          <a:xfrm>
            <a:off x="304800" y="6437089"/>
            <a:ext cx="13741755" cy="53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35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Muli Bold"/>
              </a:rPr>
              <a:t>Influencer Dataset: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Muli Bold"/>
              </a:rPr>
              <a:t>40 x 11 </a:t>
            </a:r>
            <a:r>
              <a:rPr lang="en-US" sz="2000">
                <a:solidFill>
                  <a:srgbClr val="000000"/>
                </a:solidFill>
                <a:latin typeface="Muli Bold"/>
              </a:rPr>
              <a:t>data entries, Source[4] 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1C36A355-22BB-5FF7-C7AA-35E3001064F2}"/>
              </a:ext>
            </a:extLst>
          </p:cNvPr>
          <p:cNvSpPr txBox="1"/>
          <p:nvPr/>
        </p:nvSpPr>
        <p:spPr>
          <a:xfrm>
            <a:off x="279045" y="8115300"/>
            <a:ext cx="13741755" cy="535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835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  <a:latin typeface="Muli Bold"/>
              </a:rPr>
              <a:t>Recommendation Dataset: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Muli Bold"/>
              </a:rPr>
              <a:t>1112 x 14 </a:t>
            </a:r>
            <a:r>
              <a:rPr lang="en-US" sz="2000">
                <a:solidFill>
                  <a:srgbClr val="000000"/>
                </a:solidFill>
                <a:latin typeface="Muli Bold"/>
              </a:rPr>
              <a:t>data entries, Source[4]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CB76FB-DBEB-E1A9-B52A-C63FE2CB9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723" y="7109376"/>
            <a:ext cx="15049542" cy="1194661"/>
          </a:xfrm>
          <a:prstGeom prst="rect">
            <a:avLst/>
          </a:prstGeom>
          <a:ln>
            <a:noFill/>
          </a:ln>
          <a:effectLst>
            <a:outerShdw blurRad="50800" dist="38100" dir="2700000" sx="64000" sy="64000" algn="tl" rotWithShape="0">
              <a:prstClr val="black">
                <a:alpha val="43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660A15-7B34-020E-B33C-E9A0D98B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8778497"/>
            <a:ext cx="7772400" cy="1390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C1F98E-A2AB-91F2-4AB3-B2A294500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207" y="8740732"/>
            <a:ext cx="7772400" cy="1410803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4BCFB42-C02F-00EC-2DE2-B085142702E8}"/>
              </a:ext>
            </a:extLst>
          </p:cNvPr>
          <p:cNvSpPr txBox="1"/>
          <p:nvPr/>
        </p:nvSpPr>
        <p:spPr>
          <a:xfrm>
            <a:off x="1936906" y="466261"/>
            <a:ext cx="14414187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0" dirty="0">
                <a:solidFill>
                  <a:srgbClr val="000000">
                    <a:alpha val="69804"/>
                  </a:srgbClr>
                </a:solidFill>
                <a:latin typeface="TAN Pearl Bold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70037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70631" y="690366"/>
            <a:ext cx="14414187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5000" spc="250">
              <a:solidFill>
                <a:srgbClr val="000000">
                  <a:alpha val="69804"/>
                </a:srgbClr>
              </a:solidFill>
              <a:latin typeface="TAN Pearl Bold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70E5DBE-09F1-ACA7-414A-543839AE6179}"/>
              </a:ext>
            </a:extLst>
          </p:cNvPr>
          <p:cNvSpPr txBox="1"/>
          <p:nvPr/>
        </p:nvSpPr>
        <p:spPr>
          <a:xfrm>
            <a:off x="1936906" y="466261"/>
            <a:ext cx="14414187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rgbClr val="000000">
                    <a:alpha val="69804"/>
                  </a:srgbClr>
                </a:solidFill>
                <a:latin typeface="TAN Pearl Bold"/>
              </a:rPr>
              <a:t>SCENARIO BRANCHES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B5D39-4A05-CA93-0DDC-502353661E4B}"/>
              </a:ext>
            </a:extLst>
          </p:cNvPr>
          <p:cNvSpPr/>
          <p:nvPr/>
        </p:nvSpPr>
        <p:spPr>
          <a:xfrm>
            <a:off x="5746997" y="4493769"/>
            <a:ext cx="1410451" cy="65017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Employee Check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A7804-B0F9-D430-CAB1-7A9BA83E2D80}"/>
              </a:ext>
            </a:extLst>
          </p:cNvPr>
          <p:cNvSpPr/>
          <p:nvPr/>
        </p:nvSpPr>
        <p:spPr>
          <a:xfrm>
            <a:off x="5746996" y="5424051"/>
            <a:ext cx="1410451" cy="65017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Employee Login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024379-A75F-16DC-B6AC-38873E87C130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6452222" y="5143947"/>
            <a:ext cx="1" cy="28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83FAC2D-89B2-AFF7-1A7F-5A07EEDD7B7C}"/>
              </a:ext>
            </a:extLst>
          </p:cNvPr>
          <p:cNvSpPr/>
          <p:nvPr/>
        </p:nvSpPr>
        <p:spPr>
          <a:xfrm>
            <a:off x="3295397" y="2450552"/>
            <a:ext cx="1824635" cy="7253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Deadstock </a:t>
            </a:r>
            <a:r>
              <a:rPr lang="en-US" err="1"/>
              <a:t>Recomm</a:t>
            </a:r>
            <a:r>
              <a:rPr lang="en-US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B13B7-AD38-99AA-3ED7-5D9BF8D7A5BA}"/>
              </a:ext>
            </a:extLst>
          </p:cNvPr>
          <p:cNvSpPr/>
          <p:nvPr/>
        </p:nvSpPr>
        <p:spPr>
          <a:xfrm>
            <a:off x="744911" y="5354350"/>
            <a:ext cx="1838734" cy="7253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City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D64851-711C-61B0-70DB-2A3C4D7BA614}"/>
              </a:ext>
            </a:extLst>
          </p:cNvPr>
          <p:cNvSpPr/>
          <p:nvPr/>
        </p:nvSpPr>
        <p:spPr>
          <a:xfrm>
            <a:off x="759010" y="6362992"/>
            <a:ext cx="1838734" cy="7253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Store Analysis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3E60789-B4AF-93B9-07A8-1A5ED8756828}"/>
              </a:ext>
            </a:extLst>
          </p:cNvPr>
          <p:cNvCxnSpPr>
            <a:cxnSpLocks/>
            <a:stCxn id="7" idx="1"/>
            <a:endCxn id="14" idx="3"/>
          </p:cNvCxnSpPr>
          <p:nvPr/>
        </p:nvCxnSpPr>
        <p:spPr>
          <a:xfrm rot="10800000">
            <a:off x="5120032" y="2813237"/>
            <a:ext cx="626964" cy="29359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1AF1164-8679-90E4-AC16-C9BA6E0F401B}"/>
              </a:ext>
            </a:extLst>
          </p:cNvPr>
          <p:cNvCxnSpPr>
            <a:cxnSpLocks/>
            <a:stCxn id="7" idx="1"/>
            <a:endCxn id="15" idx="3"/>
          </p:cNvCxnSpPr>
          <p:nvPr/>
        </p:nvCxnSpPr>
        <p:spPr>
          <a:xfrm rot="10800000">
            <a:off x="2583646" y="5717037"/>
            <a:ext cx="3163351" cy="321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6E3FA43-4B16-6323-EBE6-D7C85AF33E43}"/>
              </a:ext>
            </a:extLst>
          </p:cNvPr>
          <p:cNvCxnSpPr>
            <a:cxnSpLocks/>
            <a:stCxn id="7" idx="1"/>
            <a:endCxn id="16" idx="3"/>
          </p:cNvCxnSpPr>
          <p:nvPr/>
        </p:nvCxnSpPr>
        <p:spPr>
          <a:xfrm rot="10800000" flipV="1">
            <a:off x="2597744" y="5749140"/>
            <a:ext cx="3149252" cy="976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C9EBB9B-28E7-E87C-84FF-A60361A311A2}"/>
              </a:ext>
            </a:extLst>
          </p:cNvPr>
          <p:cNvSpPr/>
          <p:nvPr/>
        </p:nvSpPr>
        <p:spPr>
          <a:xfrm>
            <a:off x="3281297" y="8039750"/>
            <a:ext cx="1838734" cy="725371"/>
          </a:xfrm>
          <a:prstGeom prst="rect">
            <a:avLst/>
          </a:prstGeom>
          <a:solidFill>
            <a:srgbClr val="215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Influencer Analysis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A919A8BC-93B4-174B-AA2B-59E1BAAE5A59}"/>
              </a:ext>
            </a:extLst>
          </p:cNvPr>
          <p:cNvCxnSpPr>
            <a:cxnSpLocks/>
            <a:stCxn id="7" idx="1"/>
            <a:endCxn id="36" idx="3"/>
          </p:cNvCxnSpPr>
          <p:nvPr/>
        </p:nvCxnSpPr>
        <p:spPr>
          <a:xfrm rot="10800000" flipV="1">
            <a:off x="5120032" y="5749140"/>
            <a:ext cx="626965" cy="2653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D07564C-EE4F-5AA8-FFE3-210209233A8A}"/>
              </a:ext>
            </a:extLst>
          </p:cNvPr>
          <p:cNvSpPr/>
          <p:nvPr/>
        </p:nvSpPr>
        <p:spPr>
          <a:xfrm>
            <a:off x="759010" y="8384177"/>
            <a:ext cx="1824635" cy="72537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View top 10 influencers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957EC12-1CF3-92E8-12C5-E98A40D96AD3}"/>
              </a:ext>
            </a:extLst>
          </p:cNvPr>
          <p:cNvSpPr/>
          <p:nvPr/>
        </p:nvSpPr>
        <p:spPr>
          <a:xfrm>
            <a:off x="759012" y="7454949"/>
            <a:ext cx="1824635" cy="72537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View Correlation map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807AE066-8571-ACF1-957B-5139EEBEA3C5}"/>
              </a:ext>
            </a:extLst>
          </p:cNvPr>
          <p:cNvCxnSpPr>
            <a:cxnSpLocks/>
            <a:stCxn id="36" idx="1"/>
            <a:endCxn id="98" idx="3"/>
          </p:cNvCxnSpPr>
          <p:nvPr/>
        </p:nvCxnSpPr>
        <p:spPr>
          <a:xfrm rot="10800000" flipV="1">
            <a:off x="2583645" y="8402436"/>
            <a:ext cx="697652" cy="3444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CDA0D04E-5FE5-9E89-F3D2-1C4F3CF91ADD}"/>
              </a:ext>
            </a:extLst>
          </p:cNvPr>
          <p:cNvCxnSpPr>
            <a:cxnSpLocks/>
            <a:stCxn id="36" idx="1"/>
            <a:endCxn id="99" idx="3"/>
          </p:cNvCxnSpPr>
          <p:nvPr/>
        </p:nvCxnSpPr>
        <p:spPr>
          <a:xfrm rot="10800000">
            <a:off x="2583647" y="7817634"/>
            <a:ext cx="697650" cy="584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47C03D1-DEF4-5597-E5A3-00D091109CCE}"/>
              </a:ext>
            </a:extLst>
          </p:cNvPr>
          <p:cNvSpPr/>
          <p:nvPr/>
        </p:nvSpPr>
        <p:spPr>
          <a:xfrm>
            <a:off x="717647" y="1577523"/>
            <a:ext cx="1838734" cy="7253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SKUs by Deadstock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914E9FB-B0DC-AD27-70E4-91E28FB6EBA7}"/>
              </a:ext>
            </a:extLst>
          </p:cNvPr>
          <p:cNvSpPr/>
          <p:nvPr/>
        </p:nvSpPr>
        <p:spPr>
          <a:xfrm>
            <a:off x="717647" y="2410625"/>
            <a:ext cx="1838734" cy="7253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Last SKUs by Deadstock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94F4A1E-2C6F-65A2-505C-B1F8814DEDEE}"/>
              </a:ext>
            </a:extLst>
          </p:cNvPr>
          <p:cNvSpPr/>
          <p:nvPr/>
        </p:nvSpPr>
        <p:spPr>
          <a:xfrm>
            <a:off x="730637" y="3308061"/>
            <a:ext cx="1838734" cy="7253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Top SKUs by </a:t>
            </a:r>
          </a:p>
          <a:p>
            <a:pPr algn="ctr"/>
            <a:r>
              <a:rPr lang="en-US"/>
              <a:t>Sales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16E8F67-8407-CF40-6F21-A9A97D926877}"/>
              </a:ext>
            </a:extLst>
          </p:cNvPr>
          <p:cNvSpPr/>
          <p:nvPr/>
        </p:nvSpPr>
        <p:spPr>
          <a:xfrm>
            <a:off x="717647" y="4316703"/>
            <a:ext cx="1838734" cy="7253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Last SKUs by </a:t>
            </a:r>
          </a:p>
          <a:p>
            <a:pPr algn="ctr"/>
            <a:r>
              <a:rPr lang="en-US"/>
              <a:t>Sales</a:t>
            </a:r>
          </a:p>
        </p:txBody>
      </p:sp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21A42D3A-6244-A1DB-6EE0-99ACCD511C66}"/>
              </a:ext>
            </a:extLst>
          </p:cNvPr>
          <p:cNvCxnSpPr>
            <a:stCxn id="14" idx="1"/>
            <a:endCxn id="113" idx="3"/>
          </p:cNvCxnSpPr>
          <p:nvPr/>
        </p:nvCxnSpPr>
        <p:spPr>
          <a:xfrm rot="10800000">
            <a:off x="2556381" y="1940209"/>
            <a:ext cx="739016" cy="8730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84A77711-5F79-F219-C84A-1B1D6244F449}"/>
              </a:ext>
            </a:extLst>
          </p:cNvPr>
          <p:cNvCxnSpPr>
            <a:cxnSpLocks/>
            <a:stCxn id="14" idx="1"/>
            <a:endCxn id="114" idx="3"/>
          </p:cNvCxnSpPr>
          <p:nvPr/>
        </p:nvCxnSpPr>
        <p:spPr>
          <a:xfrm rot="10800000">
            <a:off x="2556381" y="2773311"/>
            <a:ext cx="739016" cy="39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5F2DA364-EEBC-70F1-074B-DA7F30662A92}"/>
              </a:ext>
            </a:extLst>
          </p:cNvPr>
          <p:cNvCxnSpPr>
            <a:cxnSpLocks/>
            <a:stCxn id="14" idx="1"/>
            <a:endCxn id="115" idx="3"/>
          </p:cNvCxnSpPr>
          <p:nvPr/>
        </p:nvCxnSpPr>
        <p:spPr>
          <a:xfrm rot="10800000" flipV="1">
            <a:off x="2569371" y="2813237"/>
            <a:ext cx="726026" cy="8575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6271EBA0-CA0F-773D-731C-9241B40ECBB3}"/>
              </a:ext>
            </a:extLst>
          </p:cNvPr>
          <p:cNvCxnSpPr>
            <a:cxnSpLocks/>
            <a:stCxn id="14" idx="1"/>
            <a:endCxn id="116" idx="3"/>
          </p:cNvCxnSpPr>
          <p:nvPr/>
        </p:nvCxnSpPr>
        <p:spPr>
          <a:xfrm rot="10800000" flipV="1">
            <a:off x="2556381" y="2813237"/>
            <a:ext cx="739016" cy="1866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E36FD81-9BA7-CA21-7072-1947A51D79C1}"/>
              </a:ext>
            </a:extLst>
          </p:cNvPr>
          <p:cNvSpPr/>
          <p:nvPr/>
        </p:nvSpPr>
        <p:spPr>
          <a:xfrm>
            <a:off x="6746207" y="3552386"/>
            <a:ext cx="1410451" cy="650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Employee</a:t>
            </a:r>
          </a:p>
          <a:p>
            <a:pPr algn="ctr"/>
            <a:r>
              <a:rPr lang="en-US"/>
              <a:t>Menu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934302B-0F15-E101-81DB-CF15007C35C0}"/>
              </a:ext>
            </a:extLst>
          </p:cNvPr>
          <p:cNvSpPr/>
          <p:nvPr/>
        </p:nvSpPr>
        <p:spPr>
          <a:xfrm>
            <a:off x="8598878" y="3552386"/>
            <a:ext cx="1410451" cy="650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Customer Menu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E985E33-3840-C9AC-0088-F3CB9AB01FCC}"/>
              </a:ext>
            </a:extLst>
          </p:cNvPr>
          <p:cNvSpPr/>
          <p:nvPr/>
        </p:nvSpPr>
        <p:spPr>
          <a:xfrm>
            <a:off x="10714554" y="3535402"/>
            <a:ext cx="1454966" cy="7308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Hot Items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968EE26-D1DF-8C60-65EC-5BE70EB6FF44}"/>
              </a:ext>
            </a:extLst>
          </p:cNvPr>
          <p:cNvSpPr/>
          <p:nvPr/>
        </p:nvSpPr>
        <p:spPr>
          <a:xfrm>
            <a:off x="10735579" y="4519745"/>
            <a:ext cx="1454966" cy="7308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 Based </a:t>
            </a:r>
            <a:r>
              <a:rPr lang="en-US" err="1"/>
              <a:t>Recomm</a:t>
            </a:r>
            <a:r>
              <a:rPr lang="en-US"/>
              <a:t>.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C9B693C-D00F-B5EC-4138-C5CB018E9302}"/>
              </a:ext>
            </a:extLst>
          </p:cNvPr>
          <p:cNvSpPr/>
          <p:nvPr/>
        </p:nvSpPr>
        <p:spPr>
          <a:xfrm>
            <a:off x="10735579" y="5424051"/>
            <a:ext cx="1454966" cy="7308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Influencer Collab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1DAAA0D-8E59-BDEC-8373-682215D16B0C}"/>
              </a:ext>
            </a:extLst>
          </p:cNvPr>
          <p:cNvSpPr/>
          <p:nvPr/>
        </p:nvSpPr>
        <p:spPr>
          <a:xfrm>
            <a:off x="12588250" y="3534293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Color</a:t>
            </a:r>
          </a:p>
          <a:p>
            <a:pPr algn="ctr"/>
            <a:r>
              <a:rPr lang="en-US"/>
              <a:t> Input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1FE1EB-CBE8-BAE2-E458-6D8CBA76FEE6}"/>
              </a:ext>
            </a:extLst>
          </p:cNvPr>
          <p:cNvSpPr/>
          <p:nvPr/>
        </p:nvSpPr>
        <p:spPr>
          <a:xfrm>
            <a:off x="13889141" y="3531573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Size Input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BC15354-3AE2-BB39-A91C-777BB27448F2}"/>
              </a:ext>
            </a:extLst>
          </p:cNvPr>
          <p:cNvSpPr/>
          <p:nvPr/>
        </p:nvSpPr>
        <p:spPr>
          <a:xfrm>
            <a:off x="15287502" y="3536218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Price Input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B5562C6-6138-18C1-0151-9F40A1015A56}"/>
              </a:ext>
            </a:extLst>
          </p:cNvPr>
          <p:cNvSpPr/>
          <p:nvPr/>
        </p:nvSpPr>
        <p:spPr>
          <a:xfrm>
            <a:off x="16212289" y="2271709"/>
            <a:ext cx="1838265" cy="7308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Recommendation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EB2929B-AADA-5B32-5F81-86DED9070B49}"/>
              </a:ext>
            </a:extLst>
          </p:cNvPr>
          <p:cNvSpPr/>
          <p:nvPr/>
        </p:nvSpPr>
        <p:spPr>
          <a:xfrm>
            <a:off x="12603392" y="4519745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Event input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8C0C695-F94E-D30B-5FEF-57C146F3ADE2}"/>
              </a:ext>
            </a:extLst>
          </p:cNvPr>
          <p:cNvSpPr/>
          <p:nvPr/>
        </p:nvSpPr>
        <p:spPr>
          <a:xfrm>
            <a:off x="13889141" y="4519745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Color</a:t>
            </a:r>
          </a:p>
          <a:p>
            <a:pPr algn="ctr"/>
            <a:r>
              <a:rPr lang="en-US"/>
              <a:t> Input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ECF560A-FA6B-63E2-86C0-B515A3ABB6C6}"/>
              </a:ext>
            </a:extLst>
          </p:cNvPr>
          <p:cNvSpPr/>
          <p:nvPr/>
        </p:nvSpPr>
        <p:spPr>
          <a:xfrm>
            <a:off x="15215877" y="4519745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Size Input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6CB56B5-6C34-733C-EBEC-7A755062D5BE}"/>
              </a:ext>
            </a:extLst>
          </p:cNvPr>
          <p:cNvSpPr/>
          <p:nvPr/>
        </p:nvSpPr>
        <p:spPr>
          <a:xfrm>
            <a:off x="16625210" y="4519745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Price Input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BFD1F45-F6CD-FE6F-9C43-701CFC53B98E}"/>
              </a:ext>
            </a:extLst>
          </p:cNvPr>
          <p:cNvSpPr/>
          <p:nvPr/>
        </p:nvSpPr>
        <p:spPr>
          <a:xfrm>
            <a:off x="12770232" y="8018755"/>
            <a:ext cx="1012422" cy="73084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Profile analysis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DF26F1D-2538-3885-3ACA-036643C86C71}"/>
              </a:ext>
            </a:extLst>
          </p:cNvPr>
          <p:cNvSpPr/>
          <p:nvPr/>
        </p:nvSpPr>
        <p:spPr>
          <a:xfrm>
            <a:off x="14362341" y="8016019"/>
            <a:ext cx="2929297" cy="7308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Collab Procedures</a:t>
            </a:r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B3ACC13A-375D-281A-1024-93BC8ED811C0}"/>
              </a:ext>
            </a:extLst>
          </p:cNvPr>
          <p:cNvCxnSpPr>
            <a:cxnSpLocks/>
            <a:stCxn id="138" idx="2"/>
            <a:endCxn id="6" idx="3"/>
          </p:cNvCxnSpPr>
          <p:nvPr/>
        </p:nvCxnSpPr>
        <p:spPr>
          <a:xfrm rot="5400000">
            <a:off x="6996294" y="4363719"/>
            <a:ext cx="616294" cy="293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E4B41C88-44C8-7815-C451-9771968CB96B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10009329" y="3877475"/>
            <a:ext cx="705225" cy="23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1FE3756E-A136-987B-5896-4A8BF4049C20}"/>
              </a:ext>
            </a:extLst>
          </p:cNvPr>
          <p:cNvCxnSpPr>
            <a:cxnSpLocks/>
            <a:stCxn id="139" idx="3"/>
            <a:endCxn id="141" idx="1"/>
          </p:cNvCxnSpPr>
          <p:nvPr/>
        </p:nvCxnSpPr>
        <p:spPr>
          <a:xfrm>
            <a:off x="10009329" y="3877475"/>
            <a:ext cx="726250" cy="10076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Elbow Connector 175">
            <a:extLst>
              <a:ext uri="{FF2B5EF4-FFF2-40B4-BE49-F238E27FC236}">
                <a16:creationId xmlns:a16="http://schemas.microsoft.com/office/drawing/2014/main" id="{0C51124A-338D-EC27-752C-5629ED0F37D1}"/>
              </a:ext>
            </a:extLst>
          </p:cNvPr>
          <p:cNvCxnSpPr>
            <a:cxnSpLocks/>
            <a:stCxn id="139" idx="3"/>
            <a:endCxn id="142" idx="1"/>
          </p:cNvCxnSpPr>
          <p:nvPr/>
        </p:nvCxnSpPr>
        <p:spPr>
          <a:xfrm>
            <a:off x="10009329" y="3877475"/>
            <a:ext cx="726250" cy="19119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E5C5F894-7D8B-FA45-4360-5B760C6EBACD}"/>
              </a:ext>
            </a:extLst>
          </p:cNvPr>
          <p:cNvCxnSpPr>
            <a:stCxn id="140" idx="3"/>
            <a:endCxn id="149" idx="1"/>
          </p:cNvCxnSpPr>
          <p:nvPr/>
        </p:nvCxnSpPr>
        <p:spPr>
          <a:xfrm flipV="1">
            <a:off x="12169520" y="3899715"/>
            <a:ext cx="418730" cy="1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>
            <a:extLst>
              <a:ext uri="{FF2B5EF4-FFF2-40B4-BE49-F238E27FC236}">
                <a16:creationId xmlns:a16="http://schemas.microsoft.com/office/drawing/2014/main" id="{18780238-6B41-19DC-F3CA-42366F995CD2}"/>
              </a:ext>
            </a:extLst>
          </p:cNvPr>
          <p:cNvCxnSpPr>
            <a:cxnSpLocks/>
            <a:stCxn id="149" idx="3"/>
            <a:endCxn id="150" idx="1"/>
          </p:cNvCxnSpPr>
          <p:nvPr/>
        </p:nvCxnSpPr>
        <p:spPr>
          <a:xfrm flipV="1">
            <a:off x="13600672" y="3896995"/>
            <a:ext cx="288469" cy="2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Elbow Connector 185">
            <a:extLst>
              <a:ext uri="{FF2B5EF4-FFF2-40B4-BE49-F238E27FC236}">
                <a16:creationId xmlns:a16="http://schemas.microsoft.com/office/drawing/2014/main" id="{DABC4DB1-8FCC-54B5-4245-CBC9EBF90CD0}"/>
              </a:ext>
            </a:extLst>
          </p:cNvPr>
          <p:cNvCxnSpPr>
            <a:cxnSpLocks/>
            <a:stCxn id="150" idx="3"/>
            <a:endCxn id="151" idx="1"/>
          </p:cNvCxnSpPr>
          <p:nvPr/>
        </p:nvCxnSpPr>
        <p:spPr>
          <a:xfrm>
            <a:off x="14901563" y="3896995"/>
            <a:ext cx="385939" cy="46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Elbow Connector 192">
            <a:extLst>
              <a:ext uri="{FF2B5EF4-FFF2-40B4-BE49-F238E27FC236}">
                <a16:creationId xmlns:a16="http://schemas.microsoft.com/office/drawing/2014/main" id="{D8BACFA1-6C4A-3C71-F0D5-C74839AE8634}"/>
              </a:ext>
            </a:extLst>
          </p:cNvPr>
          <p:cNvCxnSpPr>
            <a:stCxn id="151" idx="3"/>
            <a:endCxn id="152" idx="2"/>
          </p:cNvCxnSpPr>
          <p:nvPr/>
        </p:nvCxnSpPr>
        <p:spPr>
          <a:xfrm flipV="1">
            <a:off x="16299924" y="3002552"/>
            <a:ext cx="831498" cy="899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7DBC9B3D-7746-55B3-BAC3-146D58AFED80}"/>
              </a:ext>
            </a:extLst>
          </p:cNvPr>
          <p:cNvCxnSpPr>
            <a:cxnSpLocks/>
            <a:stCxn id="156" idx="0"/>
            <a:endCxn id="152" idx="2"/>
          </p:cNvCxnSpPr>
          <p:nvPr/>
        </p:nvCxnSpPr>
        <p:spPr>
          <a:xfrm rot="5400000" flipH="1" flipV="1">
            <a:off x="16372825" y="3761149"/>
            <a:ext cx="151719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6BFFA5C-B031-8F11-17F1-76096779B06E}"/>
              </a:ext>
            </a:extLst>
          </p:cNvPr>
          <p:cNvCxnSpPr>
            <a:stCxn id="141" idx="3"/>
            <a:endCxn id="153" idx="1"/>
          </p:cNvCxnSpPr>
          <p:nvPr/>
        </p:nvCxnSpPr>
        <p:spPr>
          <a:xfrm>
            <a:off x="12190545" y="4885167"/>
            <a:ext cx="412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9A674C27-BCFA-09A3-88C1-33050BE182E5}"/>
              </a:ext>
            </a:extLst>
          </p:cNvPr>
          <p:cNvCxnSpPr>
            <a:cxnSpLocks/>
            <a:stCxn id="153" idx="3"/>
            <a:endCxn id="154" idx="1"/>
          </p:cNvCxnSpPr>
          <p:nvPr/>
        </p:nvCxnSpPr>
        <p:spPr>
          <a:xfrm>
            <a:off x="13615814" y="4885167"/>
            <a:ext cx="273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9228C96-857D-57B3-B830-AC8B0D8C4AC0}"/>
              </a:ext>
            </a:extLst>
          </p:cNvPr>
          <p:cNvCxnSpPr>
            <a:cxnSpLocks/>
            <a:stCxn id="154" idx="3"/>
            <a:endCxn id="155" idx="1"/>
          </p:cNvCxnSpPr>
          <p:nvPr/>
        </p:nvCxnSpPr>
        <p:spPr>
          <a:xfrm>
            <a:off x="14901563" y="4885167"/>
            <a:ext cx="314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30B03D9E-FFD2-E288-3423-4D9B4EA8D8FB}"/>
              </a:ext>
            </a:extLst>
          </p:cNvPr>
          <p:cNvCxnSpPr>
            <a:cxnSpLocks/>
            <a:stCxn id="155" idx="3"/>
            <a:endCxn id="156" idx="1"/>
          </p:cNvCxnSpPr>
          <p:nvPr/>
        </p:nvCxnSpPr>
        <p:spPr>
          <a:xfrm>
            <a:off x="16228299" y="4885167"/>
            <a:ext cx="396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Elbow Connector 221">
            <a:extLst>
              <a:ext uri="{FF2B5EF4-FFF2-40B4-BE49-F238E27FC236}">
                <a16:creationId xmlns:a16="http://schemas.microsoft.com/office/drawing/2014/main" id="{CF6E112C-69AE-3568-E5BD-0A2B878208AA}"/>
              </a:ext>
            </a:extLst>
          </p:cNvPr>
          <p:cNvCxnSpPr>
            <a:cxnSpLocks/>
            <a:stCxn id="142" idx="3"/>
            <a:endCxn id="157" idx="1"/>
          </p:cNvCxnSpPr>
          <p:nvPr/>
        </p:nvCxnSpPr>
        <p:spPr>
          <a:xfrm>
            <a:off x="12190545" y="5789473"/>
            <a:ext cx="579687" cy="25947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43490DDA-CFD6-7966-8B2C-88F347B64D60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 flipV="1">
            <a:off x="13782654" y="8381441"/>
            <a:ext cx="579687" cy="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>
            <a:extLst>
              <a:ext uri="{FF2B5EF4-FFF2-40B4-BE49-F238E27FC236}">
                <a16:creationId xmlns:a16="http://schemas.microsoft.com/office/drawing/2014/main" id="{292E54CF-DD0E-D305-C597-4996D3B67437}"/>
              </a:ext>
            </a:extLst>
          </p:cNvPr>
          <p:cNvSpPr/>
          <p:nvPr/>
        </p:nvSpPr>
        <p:spPr>
          <a:xfrm>
            <a:off x="7766206" y="1832642"/>
            <a:ext cx="1410451" cy="65017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Chatbot Menu</a:t>
            </a:r>
          </a:p>
        </p:txBody>
      </p:sp>
      <p:cxnSp>
        <p:nvCxnSpPr>
          <p:cNvPr id="246" name="Elbow Connector 245">
            <a:extLst>
              <a:ext uri="{FF2B5EF4-FFF2-40B4-BE49-F238E27FC236}">
                <a16:creationId xmlns:a16="http://schemas.microsoft.com/office/drawing/2014/main" id="{EDCD6D75-C825-BC1B-073E-69419CE5CB75}"/>
              </a:ext>
            </a:extLst>
          </p:cNvPr>
          <p:cNvCxnSpPr>
            <a:stCxn id="244" idx="2"/>
            <a:endCxn id="138" idx="0"/>
          </p:cNvCxnSpPr>
          <p:nvPr/>
        </p:nvCxnSpPr>
        <p:spPr>
          <a:xfrm rot="5400000">
            <a:off x="7426650" y="2507604"/>
            <a:ext cx="1069566" cy="10199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Elbow Connector 247">
            <a:extLst>
              <a:ext uri="{FF2B5EF4-FFF2-40B4-BE49-F238E27FC236}">
                <a16:creationId xmlns:a16="http://schemas.microsoft.com/office/drawing/2014/main" id="{C36B9314-5FDE-4F9A-1B8E-BFEEE7D15487}"/>
              </a:ext>
            </a:extLst>
          </p:cNvPr>
          <p:cNvCxnSpPr>
            <a:cxnSpLocks/>
            <a:stCxn id="244" idx="2"/>
            <a:endCxn id="139" idx="0"/>
          </p:cNvCxnSpPr>
          <p:nvPr/>
        </p:nvCxnSpPr>
        <p:spPr>
          <a:xfrm rot="16200000" flipH="1">
            <a:off x="8352985" y="2601267"/>
            <a:ext cx="1069566" cy="8326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B455EAD-993C-B1E3-DE4B-27F0FE8C2B5B}"/>
              </a:ext>
            </a:extLst>
          </p:cNvPr>
          <p:cNvSpPr/>
          <p:nvPr/>
        </p:nvSpPr>
        <p:spPr>
          <a:xfrm>
            <a:off x="3268881" y="4385346"/>
            <a:ext cx="1838734" cy="725371"/>
          </a:xfrm>
          <a:prstGeom prst="rect">
            <a:avLst/>
          </a:prstGeom>
          <a:solidFill>
            <a:srgbClr val="2159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Deadstock Push</a:t>
            </a:r>
          </a:p>
        </p:txBody>
      </p:sp>
      <p:cxnSp>
        <p:nvCxnSpPr>
          <p:cNvPr id="252" name="Elbow Connector 251">
            <a:extLst>
              <a:ext uri="{FF2B5EF4-FFF2-40B4-BE49-F238E27FC236}">
                <a16:creationId xmlns:a16="http://schemas.microsoft.com/office/drawing/2014/main" id="{53E0B948-E588-86D2-E6C2-27B86AEBE9FF}"/>
              </a:ext>
            </a:extLst>
          </p:cNvPr>
          <p:cNvCxnSpPr>
            <a:cxnSpLocks/>
            <a:stCxn id="7" idx="1"/>
            <a:endCxn id="251" idx="3"/>
          </p:cNvCxnSpPr>
          <p:nvPr/>
        </p:nvCxnSpPr>
        <p:spPr>
          <a:xfrm rot="10800000">
            <a:off x="5107616" y="4748033"/>
            <a:ext cx="639381" cy="10011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182CB456-372B-7007-EDE6-F8223F48594D}"/>
              </a:ext>
            </a:extLst>
          </p:cNvPr>
          <p:cNvSpPr/>
          <p:nvPr/>
        </p:nvSpPr>
        <p:spPr>
          <a:xfrm>
            <a:off x="6319149" y="9661950"/>
            <a:ext cx="1254719" cy="5491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Menu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EEA9D86-B12E-EA8C-3A54-1F351DE3C8D9}"/>
              </a:ext>
            </a:extLst>
          </p:cNvPr>
          <p:cNvSpPr/>
          <p:nvPr/>
        </p:nvSpPr>
        <p:spPr>
          <a:xfrm>
            <a:off x="7871403" y="9661950"/>
            <a:ext cx="1254719" cy="54919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Process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541DD79-3F6B-7B6D-7653-D666A87AF1B4}"/>
              </a:ext>
            </a:extLst>
          </p:cNvPr>
          <p:cNvSpPr/>
          <p:nvPr/>
        </p:nvSpPr>
        <p:spPr>
          <a:xfrm>
            <a:off x="9423658" y="9661950"/>
            <a:ext cx="1444361" cy="54919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Scenario Node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DBE9831-7C87-24D6-1B9B-11211702763A}"/>
              </a:ext>
            </a:extLst>
          </p:cNvPr>
          <p:cNvSpPr txBox="1"/>
          <p:nvPr/>
        </p:nvSpPr>
        <p:spPr>
          <a:xfrm>
            <a:off x="8014031" y="9241970"/>
            <a:ext cx="102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95598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D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C38B31-8BE1-B261-817D-FDEAE0659410}"/>
              </a:ext>
            </a:extLst>
          </p:cNvPr>
          <p:cNvSpPr txBox="1"/>
          <p:nvPr/>
        </p:nvSpPr>
        <p:spPr>
          <a:xfrm>
            <a:off x="10130972" y="8314050"/>
            <a:ext cx="6328228" cy="185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2400">
                <a:solidFill>
                  <a:srgbClr val="000000"/>
                </a:solidFill>
                <a:latin typeface="Muli Bold"/>
              </a:rPr>
              <a:t>Recommends</a:t>
            </a:r>
          </a:p>
          <a:p>
            <a:pPr algn="ctr">
              <a:lnSpc>
                <a:spcPts val="4835"/>
              </a:lnSpc>
            </a:pPr>
            <a:endParaRPr lang="en-US" sz="2400">
              <a:solidFill>
                <a:srgbClr val="000000"/>
              </a:solidFill>
              <a:latin typeface="Muli Bold"/>
            </a:endParaRPr>
          </a:p>
          <a:p>
            <a:pPr algn="ctr">
              <a:lnSpc>
                <a:spcPts val="4835"/>
              </a:lnSpc>
            </a:pPr>
            <a:r>
              <a:rPr lang="en-US" sz="2400">
                <a:solidFill>
                  <a:srgbClr val="000000"/>
                </a:solidFill>
                <a:latin typeface="Muli Bold"/>
              </a:rPr>
              <a:t>to the sales manager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3ACF3D-535E-FDD5-6B60-CFBF26AC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07" y="1362029"/>
            <a:ext cx="14414186" cy="6981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770631" y="690366"/>
            <a:ext cx="14414187" cy="6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endParaRPr lang="en-US" sz="5000" spc="250">
              <a:solidFill>
                <a:srgbClr val="000000">
                  <a:alpha val="69804"/>
                </a:srgbClr>
              </a:solidFill>
              <a:latin typeface="TAN Pearl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91592" y="8423260"/>
            <a:ext cx="6119008" cy="1597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000000"/>
                </a:solidFill>
                <a:latin typeface="Muli Bold"/>
              </a:rPr>
              <a:t>Bot gives the sales manager </a:t>
            </a:r>
          </a:p>
          <a:p>
            <a:pPr algn="ctr">
              <a:lnSpc>
                <a:spcPct val="150000"/>
              </a:lnSpc>
            </a:pPr>
            <a:endParaRPr lang="en-US" sz="2400">
              <a:solidFill>
                <a:srgbClr val="000000"/>
              </a:solidFill>
              <a:latin typeface="Muli Bold"/>
            </a:endParaRPr>
          </a:p>
          <a:p>
            <a:pPr algn="ctr">
              <a:lnSpc>
                <a:spcPct val="150000"/>
              </a:lnSpc>
            </a:pPr>
            <a:r>
              <a:rPr lang="en-US" sz="2400">
                <a:solidFill>
                  <a:srgbClr val="000000"/>
                </a:solidFill>
                <a:latin typeface="Muli Bold"/>
              </a:rPr>
              <a:t>from transactional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24724-21B2-15B7-058F-8296A648813E}"/>
              </a:ext>
            </a:extLst>
          </p:cNvPr>
          <p:cNvSpPr/>
          <p:nvPr/>
        </p:nvSpPr>
        <p:spPr>
          <a:xfrm>
            <a:off x="10744200" y="8877300"/>
            <a:ext cx="51816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uli Bold"/>
              </a:rPr>
              <a:t>Next Steps</a:t>
            </a:r>
            <a:endParaRPr lang="en-US" sz="4400" b="0" cap="none" spc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59D98E-2910-A112-CC54-45139CC0A8CC}"/>
              </a:ext>
            </a:extLst>
          </p:cNvPr>
          <p:cNvSpPr/>
          <p:nvPr/>
        </p:nvSpPr>
        <p:spPr>
          <a:xfrm>
            <a:off x="1371600" y="3500188"/>
            <a:ext cx="15621000" cy="149091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0F48EB-ECDD-7E24-8D26-E170ADB08E21}"/>
              </a:ext>
            </a:extLst>
          </p:cNvPr>
          <p:cNvSpPr/>
          <p:nvPr/>
        </p:nvSpPr>
        <p:spPr>
          <a:xfrm>
            <a:off x="1388266" y="5348934"/>
            <a:ext cx="15620999" cy="149091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670E5DBE-09F1-ACA7-414A-543839AE6179}"/>
              </a:ext>
            </a:extLst>
          </p:cNvPr>
          <p:cNvSpPr txBox="1"/>
          <p:nvPr/>
        </p:nvSpPr>
        <p:spPr>
          <a:xfrm>
            <a:off x="963385" y="507474"/>
            <a:ext cx="16523395" cy="65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250">
                <a:solidFill>
                  <a:schemeClr val="tx1">
                    <a:alpha val="69804"/>
                  </a:schemeClr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SAVING LEVER RECOMMENDATION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82838B-9322-BA7E-3004-615B265A9282}"/>
              </a:ext>
            </a:extLst>
          </p:cNvPr>
          <p:cNvSpPr/>
          <p:nvPr/>
        </p:nvSpPr>
        <p:spPr>
          <a:xfrm>
            <a:off x="3382875" y="8877300"/>
            <a:ext cx="416092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Muli Bold"/>
              </a:rPr>
              <a:t>Insights</a:t>
            </a:r>
            <a:endParaRPr lang="en-US" sz="4000" b="0" cap="none" spc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" name="Graphic 10" descr="Checkbox Checked with solid fill">
            <a:extLst>
              <a:ext uri="{FF2B5EF4-FFF2-40B4-BE49-F238E27FC236}">
                <a16:creationId xmlns:a16="http://schemas.microsoft.com/office/drawing/2014/main" id="{E796B81A-DCDF-4E5A-AF07-8158BFC84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952" y="8771250"/>
            <a:ext cx="1179900" cy="1179900"/>
          </a:xfrm>
          <a:prstGeom prst="rect">
            <a:avLst/>
          </a:prstGeom>
        </p:spPr>
      </p:pic>
      <p:pic>
        <p:nvPicPr>
          <p:cNvPr id="12" name="Graphic 11" descr="Checkbox Checked with solid fill">
            <a:extLst>
              <a:ext uri="{FF2B5EF4-FFF2-40B4-BE49-F238E27FC236}">
                <a16:creationId xmlns:a16="http://schemas.microsoft.com/office/drawing/2014/main" id="{8E4E82E8-3006-3196-BBCC-347DEA10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1100" y="8688000"/>
            <a:ext cx="1179900" cy="1179900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449BFF93-9B5E-12AB-57EF-033C95CEDB5D}"/>
              </a:ext>
            </a:extLst>
          </p:cNvPr>
          <p:cNvSpPr txBox="1"/>
          <p:nvPr/>
        </p:nvSpPr>
        <p:spPr>
          <a:xfrm>
            <a:off x="7638450" y="-74357"/>
            <a:ext cx="3087300" cy="56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2400" spc="250">
                <a:solidFill>
                  <a:srgbClr val="000000">
                    <a:alpha val="69804"/>
                  </a:srgb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SCENARIO NODE:</a:t>
            </a:r>
          </a:p>
        </p:txBody>
      </p:sp>
    </p:spTree>
    <p:extLst>
      <p:ext uri="{BB962C8B-B14F-4D97-AF65-F5344CB8AC3E}">
        <p14:creationId xmlns:p14="http://schemas.microsoft.com/office/powerpoint/2010/main" val="141103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</Words>
  <Application>Microsoft Office PowerPoint</Application>
  <PresentationFormat>Custom</PresentationFormat>
  <Paragraphs>267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Inter</vt:lpstr>
      <vt:lpstr>Söhne</vt:lpstr>
      <vt:lpstr>Calibri</vt:lpstr>
      <vt:lpstr>Inter Bold</vt:lpstr>
      <vt:lpstr>Baskerville</vt:lpstr>
      <vt:lpstr>Muli Bold</vt:lpstr>
      <vt:lpstr>Helvetica</vt:lpstr>
      <vt:lpstr>Baskerville Old Face</vt:lpstr>
      <vt:lpstr>Helvetica Neue</vt:lpstr>
      <vt:lpstr>SFMono-Regular</vt:lpstr>
      <vt:lpstr>Arial</vt:lpstr>
      <vt:lpstr>GFS Didot</vt:lpstr>
      <vt:lpstr>Baskerville Display PT</vt:lpstr>
      <vt:lpstr>TAN Pearl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colio</dc:title>
  <dc:creator>Arnav Gupta</dc:creator>
  <cp:lastModifiedBy>Arnav Gupta</cp:lastModifiedBy>
  <cp:revision>1</cp:revision>
  <dcterms:created xsi:type="dcterms:W3CDTF">2006-08-16T00:00:00Z</dcterms:created>
  <dcterms:modified xsi:type="dcterms:W3CDTF">2023-08-21T02:24:45Z</dcterms:modified>
  <dc:identifier>DAFq3oQVF0c</dc:identifier>
</cp:coreProperties>
</file>